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57" r:id="rId3"/>
    <p:sldId id="282" r:id="rId4"/>
    <p:sldId id="260" r:id="rId5"/>
    <p:sldId id="274" r:id="rId6"/>
    <p:sldId id="262" r:id="rId7"/>
    <p:sldId id="275" r:id="rId8"/>
    <p:sldId id="284" r:id="rId9"/>
    <p:sldId id="267" r:id="rId10"/>
    <p:sldId id="271" r:id="rId11"/>
    <p:sldId id="286" r:id="rId12"/>
    <p:sldId id="287" r:id="rId13"/>
    <p:sldId id="288" r:id="rId14"/>
    <p:sldId id="266" r:id="rId15"/>
    <p:sldId id="269" r:id="rId16"/>
    <p:sldId id="283" r:id="rId17"/>
    <p:sldId id="258" r:id="rId18"/>
    <p:sldId id="272" r:id="rId19"/>
    <p:sldId id="28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0" autoAdjust="0"/>
    <p:restoredTop sz="93898" autoAdjust="0"/>
  </p:normalViewPr>
  <p:slideViewPr>
    <p:cSldViewPr snapToGrid="0">
      <p:cViewPr>
        <p:scale>
          <a:sx n="82" d="100"/>
          <a:sy n="82" d="100"/>
        </p:scale>
        <p:origin x="-120"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Alive</c:v>
                </c:pt>
              </c:strCache>
            </c:strRef>
          </c:tx>
          <c:spPr>
            <a:solidFill>
              <a:schemeClr val="accent6">
                <a:lumMod val="50000"/>
              </a:schemeClr>
            </a:solidFill>
            <a:ln>
              <a:noFill/>
            </a:ln>
            <a:effectLst/>
          </c:spPr>
          <c:invertIfNegative val="0"/>
          <c:cat>
            <c:strRef>
              <c:f>Sheet1!$A$2:$A$3</c:f>
              <c:strCache>
                <c:ptCount val="2"/>
                <c:pt idx="0">
                  <c:v>SVM</c:v>
                </c:pt>
                <c:pt idx="1">
                  <c:v>N-</c:v>
                </c:pt>
              </c:strCache>
            </c:strRef>
          </c:cat>
          <c:val>
            <c:numRef>
              <c:f>Sheet1!$B$2:$B$3</c:f>
              <c:numCache>
                <c:formatCode>General</c:formatCode>
                <c:ptCount val="2"/>
                <c:pt idx="0">
                  <c:v>272</c:v>
                </c:pt>
                <c:pt idx="1">
                  <c:v>189</c:v>
                </c:pt>
              </c:numCache>
            </c:numRef>
          </c:val>
          <c:extLst>
            <c:ext xmlns:c16="http://schemas.microsoft.com/office/drawing/2014/chart" uri="{C3380CC4-5D6E-409C-BE32-E72D297353CC}">
              <c16:uniqueId val="{00000000-FE7F-A34C-9FFA-F2689F23C56D}"/>
            </c:ext>
          </c:extLst>
        </c:ser>
        <c:ser>
          <c:idx val="1"/>
          <c:order val="1"/>
          <c:tx>
            <c:strRef>
              <c:f>Sheet1!$C$1</c:f>
              <c:strCache>
                <c:ptCount val="1"/>
                <c:pt idx="0">
                  <c:v>Dead</c:v>
                </c:pt>
              </c:strCache>
            </c:strRef>
          </c:tx>
          <c:spPr>
            <a:solidFill>
              <a:schemeClr val="accent6"/>
            </a:solidFill>
            <a:ln>
              <a:noFill/>
            </a:ln>
            <a:effectLst/>
          </c:spPr>
          <c:invertIfNegative val="0"/>
          <c:cat>
            <c:strRef>
              <c:f>Sheet1!$A$2:$A$3</c:f>
              <c:strCache>
                <c:ptCount val="2"/>
                <c:pt idx="0">
                  <c:v>SVM</c:v>
                </c:pt>
                <c:pt idx="1">
                  <c:v>N-</c:v>
                </c:pt>
              </c:strCache>
            </c:strRef>
          </c:cat>
          <c:val>
            <c:numRef>
              <c:f>Sheet1!$C$2:$C$3</c:f>
              <c:numCache>
                <c:formatCode>General</c:formatCode>
                <c:ptCount val="2"/>
                <c:pt idx="0">
                  <c:v>0</c:v>
                </c:pt>
                <c:pt idx="1">
                  <c:v>5</c:v>
                </c:pt>
              </c:numCache>
            </c:numRef>
          </c:val>
          <c:extLst>
            <c:ext xmlns:c16="http://schemas.microsoft.com/office/drawing/2014/chart" uri="{C3380CC4-5D6E-409C-BE32-E72D297353CC}">
              <c16:uniqueId val="{00000001-FE7F-A34C-9FFA-F2689F23C56D}"/>
            </c:ext>
          </c:extLst>
        </c:ser>
        <c:dLbls>
          <c:showLegendKey val="0"/>
          <c:showVal val="0"/>
          <c:showCatName val="0"/>
          <c:showSerName val="0"/>
          <c:showPercent val="0"/>
          <c:showBubbleSize val="0"/>
        </c:dLbls>
        <c:gapWidth val="150"/>
        <c:overlap val="100"/>
        <c:axId val="1109089391"/>
        <c:axId val="1113827151"/>
      </c:barChart>
      <c:catAx>
        <c:axId val="11090893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13827151"/>
        <c:crosses val="autoZero"/>
        <c:auto val="1"/>
        <c:lblAlgn val="ctr"/>
        <c:lblOffset val="100"/>
        <c:noMultiLvlLbl val="0"/>
      </c:catAx>
      <c:valAx>
        <c:axId val="11138271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90893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stacked"/>
        <c:varyColors val="0"/>
        <c:ser>
          <c:idx val="0"/>
          <c:order val="0"/>
          <c:tx>
            <c:strRef>
              <c:f>Sheet1!$B$1</c:f>
              <c:strCache>
                <c:ptCount val="1"/>
                <c:pt idx="0">
                  <c:v>Alive</c:v>
                </c:pt>
              </c:strCache>
            </c:strRef>
          </c:tx>
          <c:spPr>
            <a:solidFill>
              <a:schemeClr val="accent6">
                <a:lumMod val="50000"/>
              </a:schemeClr>
            </a:solidFill>
            <a:ln>
              <a:noFill/>
            </a:ln>
            <a:effectLst/>
          </c:spPr>
          <c:invertIfNegative val="0"/>
          <c:cat>
            <c:strRef>
              <c:f>Sheet1!$A$2:$A$3</c:f>
              <c:strCache>
                <c:ptCount val="2"/>
                <c:pt idx="0">
                  <c:v>SVM</c:v>
                </c:pt>
                <c:pt idx="1">
                  <c:v>N-</c:v>
                </c:pt>
              </c:strCache>
            </c:strRef>
          </c:cat>
          <c:val>
            <c:numRef>
              <c:f>Sheet1!$B$2:$B$3</c:f>
              <c:numCache>
                <c:formatCode>General</c:formatCode>
                <c:ptCount val="2"/>
                <c:pt idx="0">
                  <c:v>302</c:v>
                </c:pt>
                <c:pt idx="1">
                  <c:v>182</c:v>
                </c:pt>
              </c:numCache>
            </c:numRef>
          </c:val>
          <c:extLst>
            <c:ext xmlns:c16="http://schemas.microsoft.com/office/drawing/2014/chart" uri="{C3380CC4-5D6E-409C-BE32-E72D297353CC}">
              <c16:uniqueId val="{00000000-B4A8-0343-BBEB-39EB1B8F3AEF}"/>
            </c:ext>
          </c:extLst>
        </c:ser>
        <c:ser>
          <c:idx val="1"/>
          <c:order val="1"/>
          <c:tx>
            <c:strRef>
              <c:f>Sheet1!$C$1</c:f>
              <c:strCache>
                <c:ptCount val="1"/>
                <c:pt idx="0">
                  <c:v>Dead</c:v>
                </c:pt>
              </c:strCache>
            </c:strRef>
          </c:tx>
          <c:spPr>
            <a:solidFill>
              <a:schemeClr val="accent6"/>
            </a:solidFill>
            <a:ln>
              <a:noFill/>
            </a:ln>
            <a:effectLst/>
          </c:spPr>
          <c:invertIfNegative val="0"/>
          <c:cat>
            <c:strRef>
              <c:f>Sheet1!$A$2:$A$3</c:f>
              <c:strCache>
                <c:ptCount val="2"/>
                <c:pt idx="0">
                  <c:v>SVM</c:v>
                </c:pt>
                <c:pt idx="1">
                  <c:v>N-</c:v>
                </c:pt>
              </c:strCache>
            </c:strRef>
          </c:cat>
          <c:val>
            <c:numRef>
              <c:f>Sheet1!$C$2:$C$3</c:f>
              <c:numCache>
                <c:formatCode>General</c:formatCode>
                <c:ptCount val="2"/>
                <c:pt idx="0">
                  <c:v>1</c:v>
                </c:pt>
                <c:pt idx="1">
                  <c:v>11</c:v>
                </c:pt>
              </c:numCache>
            </c:numRef>
          </c:val>
          <c:extLst>
            <c:ext xmlns:c16="http://schemas.microsoft.com/office/drawing/2014/chart" uri="{C3380CC4-5D6E-409C-BE32-E72D297353CC}">
              <c16:uniqueId val="{00000001-B4A8-0343-BBEB-39EB1B8F3AEF}"/>
            </c:ext>
          </c:extLst>
        </c:ser>
        <c:dLbls>
          <c:showLegendKey val="0"/>
          <c:showVal val="0"/>
          <c:showCatName val="0"/>
          <c:showSerName val="0"/>
          <c:showPercent val="0"/>
          <c:showBubbleSize val="0"/>
        </c:dLbls>
        <c:gapWidth val="150"/>
        <c:overlap val="100"/>
        <c:axId val="1109290559"/>
        <c:axId val="1109500911"/>
      </c:barChart>
      <c:catAx>
        <c:axId val="11092905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9500911"/>
        <c:crosses val="autoZero"/>
        <c:auto val="1"/>
        <c:lblAlgn val="ctr"/>
        <c:lblOffset val="100"/>
        <c:noMultiLvlLbl val="0"/>
      </c:catAx>
      <c:valAx>
        <c:axId val="110950091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92905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Alive</c:v>
                </c:pt>
              </c:strCache>
            </c:strRef>
          </c:tx>
          <c:spPr>
            <a:solidFill>
              <a:schemeClr val="accent6">
                <a:lumMod val="50000"/>
              </a:schemeClr>
            </a:solidFill>
            <a:ln>
              <a:noFill/>
            </a:ln>
            <a:effectLst/>
          </c:spPr>
          <c:invertIfNegative val="0"/>
          <c:cat>
            <c:strRef>
              <c:f>Sheet1!$A$2:$A$3</c:f>
              <c:strCache>
                <c:ptCount val="2"/>
                <c:pt idx="0">
                  <c:v>SVM</c:v>
                </c:pt>
                <c:pt idx="1">
                  <c:v>N-</c:v>
                </c:pt>
              </c:strCache>
            </c:strRef>
          </c:cat>
          <c:val>
            <c:numRef>
              <c:f>Sheet1!$B$2:$B$3</c:f>
              <c:numCache>
                <c:formatCode>General</c:formatCode>
                <c:ptCount val="2"/>
                <c:pt idx="0">
                  <c:v>195</c:v>
                </c:pt>
                <c:pt idx="1">
                  <c:v>45</c:v>
                </c:pt>
              </c:numCache>
            </c:numRef>
          </c:val>
          <c:extLst>
            <c:ext xmlns:c16="http://schemas.microsoft.com/office/drawing/2014/chart" uri="{C3380CC4-5D6E-409C-BE32-E72D297353CC}">
              <c16:uniqueId val="{00000000-759C-104C-99C3-5AB7D0FAC155}"/>
            </c:ext>
          </c:extLst>
        </c:ser>
        <c:ser>
          <c:idx val="1"/>
          <c:order val="1"/>
          <c:tx>
            <c:strRef>
              <c:f>Sheet1!$C$1</c:f>
              <c:strCache>
                <c:ptCount val="1"/>
                <c:pt idx="0">
                  <c:v>Dead</c:v>
                </c:pt>
              </c:strCache>
            </c:strRef>
          </c:tx>
          <c:spPr>
            <a:solidFill>
              <a:schemeClr val="accent6"/>
            </a:solidFill>
            <a:ln>
              <a:noFill/>
            </a:ln>
            <a:effectLst/>
          </c:spPr>
          <c:invertIfNegative val="0"/>
          <c:cat>
            <c:strRef>
              <c:f>Sheet1!$A$2:$A$3</c:f>
              <c:strCache>
                <c:ptCount val="2"/>
                <c:pt idx="0">
                  <c:v>SVM</c:v>
                </c:pt>
                <c:pt idx="1">
                  <c:v>N-</c:v>
                </c:pt>
              </c:strCache>
            </c:strRef>
          </c:cat>
          <c:val>
            <c:numRef>
              <c:f>Sheet1!$C$2:$C$3</c:f>
              <c:numCache>
                <c:formatCode>General</c:formatCode>
                <c:ptCount val="2"/>
                <c:pt idx="0">
                  <c:v>17</c:v>
                </c:pt>
                <c:pt idx="1">
                  <c:v>81</c:v>
                </c:pt>
              </c:numCache>
            </c:numRef>
          </c:val>
          <c:extLst>
            <c:ext xmlns:c16="http://schemas.microsoft.com/office/drawing/2014/chart" uri="{C3380CC4-5D6E-409C-BE32-E72D297353CC}">
              <c16:uniqueId val="{00000001-759C-104C-99C3-5AB7D0FAC155}"/>
            </c:ext>
          </c:extLst>
        </c:ser>
        <c:dLbls>
          <c:showLegendKey val="0"/>
          <c:showVal val="0"/>
          <c:showCatName val="0"/>
          <c:showSerName val="0"/>
          <c:showPercent val="0"/>
          <c:showBubbleSize val="0"/>
        </c:dLbls>
        <c:gapWidth val="150"/>
        <c:overlap val="100"/>
        <c:axId val="1113364623"/>
        <c:axId val="1113366303"/>
      </c:barChart>
      <c:catAx>
        <c:axId val="11133646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13366303"/>
        <c:crosses val="autoZero"/>
        <c:auto val="1"/>
        <c:lblAlgn val="ctr"/>
        <c:lblOffset val="100"/>
        <c:noMultiLvlLbl val="0"/>
      </c:catAx>
      <c:valAx>
        <c:axId val="11133663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133646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Alive</c:v>
                </c:pt>
              </c:strCache>
            </c:strRef>
          </c:tx>
          <c:spPr>
            <a:solidFill>
              <a:schemeClr val="accent6">
                <a:lumMod val="50000"/>
              </a:schemeClr>
            </a:solidFill>
            <a:ln>
              <a:noFill/>
            </a:ln>
            <a:effectLst/>
          </c:spPr>
          <c:invertIfNegative val="0"/>
          <c:cat>
            <c:strRef>
              <c:f>Sheet1!$A$2:$A$3</c:f>
              <c:strCache>
                <c:ptCount val="2"/>
                <c:pt idx="0">
                  <c:v>SVM</c:v>
                </c:pt>
                <c:pt idx="1">
                  <c:v>N-</c:v>
                </c:pt>
              </c:strCache>
            </c:strRef>
          </c:cat>
          <c:val>
            <c:numRef>
              <c:f>Sheet1!$B$2:$B$3</c:f>
              <c:numCache>
                <c:formatCode>General</c:formatCode>
                <c:ptCount val="2"/>
                <c:pt idx="0">
                  <c:v>29</c:v>
                </c:pt>
                <c:pt idx="1">
                  <c:v>18</c:v>
                </c:pt>
              </c:numCache>
            </c:numRef>
          </c:val>
          <c:extLst>
            <c:ext xmlns:c16="http://schemas.microsoft.com/office/drawing/2014/chart" uri="{C3380CC4-5D6E-409C-BE32-E72D297353CC}">
              <c16:uniqueId val="{00000000-6CCA-E541-9AF5-2EF14E19B27E}"/>
            </c:ext>
          </c:extLst>
        </c:ser>
        <c:ser>
          <c:idx val="1"/>
          <c:order val="1"/>
          <c:tx>
            <c:strRef>
              <c:f>Sheet1!$C$1</c:f>
              <c:strCache>
                <c:ptCount val="1"/>
                <c:pt idx="0">
                  <c:v>Dead</c:v>
                </c:pt>
              </c:strCache>
            </c:strRef>
          </c:tx>
          <c:spPr>
            <a:solidFill>
              <a:schemeClr val="accent6"/>
            </a:solidFill>
            <a:ln>
              <a:noFill/>
            </a:ln>
            <a:effectLst/>
          </c:spPr>
          <c:invertIfNegative val="0"/>
          <c:cat>
            <c:strRef>
              <c:f>Sheet1!$A$2:$A$3</c:f>
              <c:strCache>
                <c:ptCount val="2"/>
                <c:pt idx="0">
                  <c:v>SVM</c:v>
                </c:pt>
                <c:pt idx="1">
                  <c:v>N-</c:v>
                </c:pt>
              </c:strCache>
            </c:strRef>
          </c:cat>
          <c:val>
            <c:numRef>
              <c:f>Sheet1!$C$2:$C$3</c:f>
              <c:numCache>
                <c:formatCode>General</c:formatCode>
                <c:ptCount val="2"/>
                <c:pt idx="0">
                  <c:v>34</c:v>
                </c:pt>
                <c:pt idx="1">
                  <c:v>39</c:v>
                </c:pt>
              </c:numCache>
            </c:numRef>
          </c:val>
          <c:extLst>
            <c:ext xmlns:c16="http://schemas.microsoft.com/office/drawing/2014/chart" uri="{C3380CC4-5D6E-409C-BE32-E72D297353CC}">
              <c16:uniqueId val="{00000001-6CCA-E541-9AF5-2EF14E19B27E}"/>
            </c:ext>
          </c:extLst>
        </c:ser>
        <c:dLbls>
          <c:showLegendKey val="0"/>
          <c:showVal val="0"/>
          <c:showCatName val="0"/>
          <c:showSerName val="0"/>
          <c:showPercent val="0"/>
          <c:showBubbleSize val="0"/>
        </c:dLbls>
        <c:gapWidth val="150"/>
        <c:overlap val="100"/>
        <c:axId val="1109033327"/>
        <c:axId val="1108897439"/>
      </c:barChart>
      <c:catAx>
        <c:axId val="1109033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8897439"/>
        <c:crosses val="autoZero"/>
        <c:auto val="1"/>
        <c:lblAlgn val="ctr"/>
        <c:lblOffset val="100"/>
        <c:noMultiLvlLbl val="0"/>
      </c:catAx>
      <c:valAx>
        <c:axId val="110889743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90333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Proportion</a:t>
            </a:r>
            <a:r>
              <a:rPr lang="en-US" sz="2400" baseline="0"/>
              <a:t> of alive vs. dead colonies among treatments</a:t>
            </a:r>
            <a:endParaRPr lang="en-US" sz="2400"/>
          </a:p>
        </c:rich>
      </c:tx>
      <c:layout>
        <c:manualLayout>
          <c:xMode val="edge"/>
          <c:yMode val="edge"/>
          <c:x val="1.751927361431329E-2"/>
          <c:y val="0"/>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Sheet1!$C$51</c:f>
              <c:strCache>
                <c:ptCount val="1"/>
                <c:pt idx="0">
                  <c:v>Alive</c:v>
                </c:pt>
              </c:strCache>
            </c:strRef>
          </c:tx>
          <c:spPr>
            <a:solidFill>
              <a:schemeClr val="accent6">
                <a:lumMod val="50000"/>
              </a:schemeClr>
            </a:solidFill>
            <a:ln>
              <a:noFill/>
            </a:ln>
            <a:effectLst/>
          </c:spPr>
          <c:invertIfNegative val="0"/>
          <c:cat>
            <c:strRef>
              <c:f>Sheet1!$B$52:$B$62</c:f>
              <c:strCache>
                <c:ptCount val="10"/>
                <c:pt idx="0">
                  <c:v>Chlamydomonas</c:v>
                </c:pt>
                <c:pt idx="3">
                  <c:v>Gonium</c:v>
                </c:pt>
                <c:pt idx="6">
                  <c:v>Platydorina</c:v>
                </c:pt>
                <c:pt idx="9">
                  <c:v>Volvox</c:v>
                </c:pt>
              </c:strCache>
            </c:strRef>
          </c:cat>
          <c:val>
            <c:numRef>
              <c:f>Sheet1!$C$52:$C$62</c:f>
              <c:numCache>
                <c:formatCode>General</c:formatCode>
                <c:ptCount val="11"/>
                <c:pt idx="0">
                  <c:v>1</c:v>
                </c:pt>
                <c:pt idx="1">
                  <c:v>0.97</c:v>
                </c:pt>
                <c:pt idx="2">
                  <c:v>0</c:v>
                </c:pt>
                <c:pt idx="3">
                  <c:v>0.997</c:v>
                </c:pt>
                <c:pt idx="4">
                  <c:v>0.94299999999999995</c:v>
                </c:pt>
                <c:pt idx="5">
                  <c:v>0</c:v>
                </c:pt>
                <c:pt idx="6">
                  <c:v>0.92</c:v>
                </c:pt>
                <c:pt idx="7">
                  <c:v>0.35699999999999998</c:v>
                </c:pt>
                <c:pt idx="8">
                  <c:v>0</c:v>
                </c:pt>
                <c:pt idx="9">
                  <c:v>0.46</c:v>
                </c:pt>
                <c:pt idx="10">
                  <c:v>0.316</c:v>
                </c:pt>
              </c:numCache>
            </c:numRef>
          </c:val>
          <c:extLst>
            <c:ext xmlns:c16="http://schemas.microsoft.com/office/drawing/2014/chart" uri="{C3380CC4-5D6E-409C-BE32-E72D297353CC}">
              <c16:uniqueId val="{00000000-E8DC-6B49-B270-E74C3C92A247}"/>
            </c:ext>
          </c:extLst>
        </c:ser>
        <c:ser>
          <c:idx val="1"/>
          <c:order val="1"/>
          <c:tx>
            <c:strRef>
              <c:f>Sheet1!$D$51</c:f>
              <c:strCache>
                <c:ptCount val="1"/>
                <c:pt idx="0">
                  <c:v>Dead</c:v>
                </c:pt>
              </c:strCache>
            </c:strRef>
          </c:tx>
          <c:spPr>
            <a:solidFill>
              <a:schemeClr val="accent6"/>
            </a:solidFill>
            <a:ln>
              <a:noFill/>
            </a:ln>
            <a:effectLst/>
          </c:spPr>
          <c:invertIfNegative val="0"/>
          <c:cat>
            <c:strRef>
              <c:f>Sheet1!$B$52:$B$62</c:f>
              <c:strCache>
                <c:ptCount val="10"/>
                <c:pt idx="0">
                  <c:v>Chlamydomonas</c:v>
                </c:pt>
                <c:pt idx="3">
                  <c:v>Gonium</c:v>
                </c:pt>
                <c:pt idx="6">
                  <c:v>Platydorina</c:v>
                </c:pt>
                <c:pt idx="9">
                  <c:v>Volvox</c:v>
                </c:pt>
              </c:strCache>
            </c:strRef>
          </c:cat>
          <c:val>
            <c:numRef>
              <c:f>Sheet1!$D$52:$D$62</c:f>
              <c:numCache>
                <c:formatCode>General</c:formatCode>
                <c:ptCount val="11"/>
                <c:pt idx="0">
                  <c:v>0</c:v>
                </c:pt>
                <c:pt idx="1">
                  <c:v>0.03</c:v>
                </c:pt>
                <c:pt idx="2">
                  <c:v>0</c:v>
                </c:pt>
                <c:pt idx="3">
                  <c:v>3.0000000000000001E-3</c:v>
                </c:pt>
                <c:pt idx="4">
                  <c:v>5.7000000000000002E-2</c:v>
                </c:pt>
                <c:pt idx="5">
                  <c:v>0</c:v>
                </c:pt>
                <c:pt idx="6">
                  <c:v>0.08</c:v>
                </c:pt>
                <c:pt idx="7">
                  <c:v>0.64300000000000002</c:v>
                </c:pt>
                <c:pt idx="8">
                  <c:v>0</c:v>
                </c:pt>
                <c:pt idx="9">
                  <c:v>0.54</c:v>
                </c:pt>
                <c:pt idx="10">
                  <c:v>0.68400000000000005</c:v>
                </c:pt>
              </c:numCache>
            </c:numRef>
          </c:val>
          <c:extLst>
            <c:ext xmlns:c16="http://schemas.microsoft.com/office/drawing/2014/chart" uri="{C3380CC4-5D6E-409C-BE32-E72D297353CC}">
              <c16:uniqueId val="{00000001-E8DC-6B49-B270-E74C3C92A247}"/>
            </c:ext>
          </c:extLst>
        </c:ser>
        <c:dLbls>
          <c:showLegendKey val="0"/>
          <c:showVal val="0"/>
          <c:showCatName val="0"/>
          <c:showSerName val="0"/>
          <c:showPercent val="0"/>
          <c:showBubbleSize val="0"/>
        </c:dLbls>
        <c:gapWidth val="150"/>
        <c:overlap val="100"/>
        <c:axId val="627838431"/>
        <c:axId val="672858367"/>
      </c:barChart>
      <c:catAx>
        <c:axId val="627838431"/>
        <c:scaling>
          <c:orientation val="minMax"/>
        </c:scaling>
        <c:delete val="1"/>
        <c:axPos val="b"/>
        <c:numFmt formatCode="General" sourceLinked="1"/>
        <c:majorTickMark val="none"/>
        <c:minorTickMark val="none"/>
        <c:tickLblPos val="nextTo"/>
        <c:crossAx val="672858367"/>
        <c:crosses val="autoZero"/>
        <c:auto val="1"/>
        <c:lblAlgn val="ctr"/>
        <c:lblOffset val="100"/>
        <c:noMultiLvlLbl val="0"/>
      </c:catAx>
      <c:valAx>
        <c:axId val="672858367"/>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7838431"/>
        <c:crosses val="autoZero"/>
        <c:crossBetween val="between"/>
      </c:valAx>
      <c:spPr>
        <a:noFill/>
        <a:ln>
          <a:noFill/>
        </a:ln>
        <a:effectLst/>
      </c:spPr>
    </c:plotArea>
    <c:legend>
      <c:legendPos val="b"/>
      <c:layout>
        <c:manualLayout>
          <c:xMode val="edge"/>
          <c:yMode val="edge"/>
          <c:x val="0.77615082002874425"/>
          <c:y val="2.0634461519427334E-2"/>
          <c:w val="0.2238491799712557"/>
          <c:h val="7.1314022628914273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9">
  <a:schemeClr val="accent6"/>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0.31059</cdr:x>
      <cdr:y>0.88718</cdr:y>
    </cdr:from>
    <cdr:to>
      <cdr:x>0.38477</cdr:x>
      <cdr:y>0.9708</cdr:y>
    </cdr:to>
    <cdr:sp macro="" textlink="">
      <cdr:nvSpPr>
        <cdr:cNvPr id="2" name="TextBox 6">
          <a:extLst xmlns:a="http://schemas.openxmlformats.org/drawingml/2006/main">
            <a:ext uri="{FF2B5EF4-FFF2-40B4-BE49-F238E27FC236}">
              <a16:creationId xmlns:a16="http://schemas.microsoft.com/office/drawing/2014/main" id="{DB393ABD-E785-6848-8FEA-0C382783F9E6}"/>
            </a:ext>
          </a:extLst>
        </cdr:cNvPr>
        <cdr:cNvSpPr txBox="1"/>
      </cdr:nvSpPr>
      <cdr:spPr>
        <a:xfrm xmlns:a="http://schemas.openxmlformats.org/drawingml/2006/main">
          <a:off x="2792697" y="4245060"/>
          <a:ext cx="667042" cy="4001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000" dirty="0"/>
            <a:t>SVM</a:t>
          </a:r>
        </a:p>
      </cdr:txBody>
    </cdr:sp>
  </cdr:relSizeAnchor>
  <cdr:relSizeAnchor xmlns:cdr="http://schemas.openxmlformats.org/drawingml/2006/chartDrawing">
    <cdr:from>
      <cdr:x>0.56568</cdr:x>
      <cdr:y>0.88512</cdr:y>
    </cdr:from>
    <cdr:to>
      <cdr:x>0.64006</cdr:x>
      <cdr:y>0.96874</cdr:y>
    </cdr:to>
    <cdr:sp macro="" textlink="">
      <cdr:nvSpPr>
        <cdr:cNvPr id="3" name="TextBox 6">
          <a:extLst xmlns:a="http://schemas.openxmlformats.org/drawingml/2006/main">
            <a:ext uri="{FF2B5EF4-FFF2-40B4-BE49-F238E27FC236}">
              <a16:creationId xmlns:a16="http://schemas.microsoft.com/office/drawing/2014/main" id="{9CD35191-F46B-664E-948C-1C7C8879A96F}"/>
            </a:ext>
          </a:extLst>
        </cdr:cNvPr>
        <cdr:cNvSpPr txBox="1"/>
      </cdr:nvSpPr>
      <cdr:spPr>
        <a:xfrm xmlns:a="http://schemas.openxmlformats.org/drawingml/2006/main">
          <a:off x="5086429" y="4235222"/>
          <a:ext cx="668773" cy="4001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a:t>SVM</a:t>
          </a:r>
        </a:p>
      </cdr:txBody>
    </cdr:sp>
  </cdr:relSizeAnchor>
  <cdr:relSizeAnchor xmlns:cdr="http://schemas.openxmlformats.org/drawingml/2006/chartDrawing">
    <cdr:from>
      <cdr:x>0.83039</cdr:x>
      <cdr:y>0.88512</cdr:y>
    </cdr:from>
    <cdr:to>
      <cdr:x>0.90477</cdr:x>
      <cdr:y>0.96874</cdr:y>
    </cdr:to>
    <cdr:sp macro="" textlink="">
      <cdr:nvSpPr>
        <cdr:cNvPr id="4" name="TextBox 6">
          <a:extLst xmlns:a="http://schemas.openxmlformats.org/drawingml/2006/main">
            <a:ext uri="{FF2B5EF4-FFF2-40B4-BE49-F238E27FC236}">
              <a16:creationId xmlns:a16="http://schemas.microsoft.com/office/drawing/2014/main" id="{9CD35191-F46B-664E-948C-1C7C8879A96F}"/>
            </a:ext>
          </a:extLst>
        </cdr:cNvPr>
        <cdr:cNvSpPr txBox="1"/>
      </cdr:nvSpPr>
      <cdr:spPr>
        <a:xfrm xmlns:a="http://schemas.openxmlformats.org/drawingml/2006/main">
          <a:off x="7466638" y="4235222"/>
          <a:ext cx="668773" cy="4001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a:t>SVM</a:t>
          </a:r>
        </a:p>
      </cdr:txBody>
    </cdr:sp>
  </cdr:relSizeAnchor>
  <cdr:relSizeAnchor xmlns:cdr="http://schemas.openxmlformats.org/drawingml/2006/chartDrawing">
    <cdr:from>
      <cdr:x>0.40096</cdr:x>
      <cdr:y>0.88512</cdr:y>
    </cdr:from>
    <cdr:to>
      <cdr:x>0.44859</cdr:x>
      <cdr:y>0.96874</cdr:y>
    </cdr:to>
    <cdr:sp macro="" textlink="">
      <cdr:nvSpPr>
        <cdr:cNvPr id="5" name="TextBox 7">
          <a:extLst xmlns:a="http://schemas.openxmlformats.org/drawingml/2006/main">
            <a:ext uri="{FF2B5EF4-FFF2-40B4-BE49-F238E27FC236}">
              <a16:creationId xmlns:a16="http://schemas.microsoft.com/office/drawing/2014/main" id="{FC1F7C5C-4DE2-1F44-8ADB-1DEE4132B3A7}"/>
            </a:ext>
          </a:extLst>
        </cdr:cNvPr>
        <cdr:cNvSpPr txBox="1"/>
      </cdr:nvSpPr>
      <cdr:spPr>
        <a:xfrm xmlns:a="http://schemas.openxmlformats.org/drawingml/2006/main">
          <a:off x="3605282" y="4235222"/>
          <a:ext cx="428322" cy="4001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000" dirty="0"/>
            <a:t>N-</a:t>
          </a:r>
        </a:p>
      </cdr:txBody>
    </cdr:sp>
  </cdr:relSizeAnchor>
  <cdr:relSizeAnchor xmlns:cdr="http://schemas.openxmlformats.org/drawingml/2006/chartDrawing">
    <cdr:from>
      <cdr:x>0.65732</cdr:x>
      <cdr:y>0.88512</cdr:y>
    </cdr:from>
    <cdr:to>
      <cdr:x>0.70496</cdr:x>
      <cdr:y>0.96874</cdr:y>
    </cdr:to>
    <cdr:sp macro="" textlink="">
      <cdr:nvSpPr>
        <cdr:cNvPr id="6" name="TextBox 7">
          <a:extLst xmlns:a="http://schemas.openxmlformats.org/drawingml/2006/main">
            <a:ext uri="{FF2B5EF4-FFF2-40B4-BE49-F238E27FC236}">
              <a16:creationId xmlns:a16="http://schemas.microsoft.com/office/drawing/2014/main" id="{FC1F7C5C-4DE2-1F44-8ADB-1DEE4132B3A7}"/>
            </a:ext>
          </a:extLst>
        </cdr:cNvPr>
        <cdr:cNvSpPr txBox="1"/>
      </cdr:nvSpPr>
      <cdr:spPr>
        <a:xfrm xmlns:a="http://schemas.openxmlformats.org/drawingml/2006/main">
          <a:off x="5910457" y="4235222"/>
          <a:ext cx="428322" cy="4001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000" dirty="0"/>
            <a:t>N-</a:t>
          </a:r>
        </a:p>
      </cdr:txBody>
    </cdr:sp>
  </cdr:relSizeAnchor>
  <cdr:relSizeAnchor xmlns:cdr="http://schemas.openxmlformats.org/drawingml/2006/chartDrawing">
    <cdr:from>
      <cdr:x>0.91683</cdr:x>
      <cdr:y>0.88512</cdr:y>
    </cdr:from>
    <cdr:to>
      <cdr:x>0.96446</cdr:x>
      <cdr:y>0.96874</cdr:y>
    </cdr:to>
    <cdr:sp macro="" textlink="">
      <cdr:nvSpPr>
        <cdr:cNvPr id="7" name="TextBox 7">
          <a:extLst xmlns:a="http://schemas.openxmlformats.org/drawingml/2006/main">
            <a:ext uri="{FF2B5EF4-FFF2-40B4-BE49-F238E27FC236}">
              <a16:creationId xmlns:a16="http://schemas.microsoft.com/office/drawing/2014/main" id="{FC1F7C5C-4DE2-1F44-8ADB-1DEE4132B3A7}"/>
            </a:ext>
          </a:extLst>
        </cdr:cNvPr>
        <cdr:cNvSpPr txBox="1"/>
      </cdr:nvSpPr>
      <cdr:spPr>
        <a:xfrm xmlns:a="http://schemas.openxmlformats.org/drawingml/2006/main">
          <a:off x="8243843" y="4235222"/>
          <a:ext cx="428322" cy="4001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000" dirty="0"/>
            <a:t>N-</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CC5F8E-6085-43D2-9FB8-E906F8E8A8C2}" type="datetimeFigureOut">
              <a:rPr lang="en-GB" smtClean="0"/>
              <a:t>28/03/2019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9AA799-E81A-4E4A-87D7-6BC628D8AAD3}" type="slidenum">
              <a:rPr lang="en-GB" smtClean="0"/>
              <a:t>‹#›</a:t>
            </a:fld>
            <a:endParaRPr lang="en-GB"/>
          </a:p>
        </p:txBody>
      </p:sp>
    </p:spTree>
    <p:extLst>
      <p:ext uri="{BB962C8B-B14F-4D97-AF65-F5344CB8AC3E}">
        <p14:creationId xmlns:p14="http://schemas.microsoft.com/office/powerpoint/2010/main" val="1296719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to my images</a:t>
            </a:r>
          </a:p>
        </p:txBody>
      </p:sp>
      <p:sp>
        <p:nvSpPr>
          <p:cNvPr id="4" name="Slide Number Placeholder 3"/>
          <p:cNvSpPr>
            <a:spLocks noGrp="1"/>
          </p:cNvSpPr>
          <p:nvPr>
            <p:ph type="sldNum" sz="quarter" idx="5"/>
          </p:nvPr>
        </p:nvSpPr>
        <p:spPr/>
        <p:txBody>
          <a:bodyPr/>
          <a:lstStyle/>
          <a:p>
            <a:fld id="{F69AA799-E81A-4E4A-87D7-6BC628D8AAD3}" type="slidenum">
              <a:rPr lang="en-GB" smtClean="0"/>
              <a:t>1</a:t>
            </a:fld>
            <a:endParaRPr lang="en-GB"/>
          </a:p>
        </p:txBody>
      </p:sp>
    </p:spTree>
    <p:extLst>
      <p:ext uri="{BB962C8B-B14F-4D97-AF65-F5344CB8AC3E}">
        <p14:creationId xmlns:p14="http://schemas.microsoft.com/office/powerpoint/2010/main" val="872621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69AA799-E81A-4E4A-87D7-6BC628D8AAD3}" type="slidenum">
              <a:rPr lang="en-GB" smtClean="0"/>
              <a:t>10</a:t>
            </a:fld>
            <a:endParaRPr lang="en-GB"/>
          </a:p>
        </p:txBody>
      </p:sp>
    </p:spTree>
    <p:extLst>
      <p:ext uri="{BB962C8B-B14F-4D97-AF65-F5344CB8AC3E}">
        <p14:creationId xmlns:p14="http://schemas.microsoft.com/office/powerpoint/2010/main" val="3951270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Reproduction rate? The fact that there were less colonies under stress than in control?</a:t>
            </a:r>
          </a:p>
        </p:txBody>
      </p:sp>
      <p:sp>
        <p:nvSpPr>
          <p:cNvPr id="4" name="Slide Number Placeholder 3"/>
          <p:cNvSpPr>
            <a:spLocks noGrp="1"/>
          </p:cNvSpPr>
          <p:nvPr>
            <p:ph type="sldNum" sz="quarter" idx="5"/>
          </p:nvPr>
        </p:nvSpPr>
        <p:spPr/>
        <p:txBody>
          <a:bodyPr/>
          <a:lstStyle/>
          <a:p>
            <a:fld id="{F69AA799-E81A-4E4A-87D7-6BC628D8AAD3}" type="slidenum">
              <a:rPr lang="en-GB" smtClean="0"/>
              <a:t>14</a:t>
            </a:fld>
            <a:endParaRPr lang="en-GB"/>
          </a:p>
        </p:txBody>
      </p:sp>
    </p:spTree>
    <p:extLst>
      <p:ext uri="{BB962C8B-B14F-4D97-AF65-F5344CB8AC3E}">
        <p14:creationId xmlns:p14="http://schemas.microsoft.com/office/powerpoint/2010/main" val="418964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3BBC2F6-0032-4443-B7AD-70B87825DFFB}" type="slidenum">
              <a:rPr lang="en-GB" smtClean="0"/>
              <a:t>15</a:t>
            </a:fld>
            <a:endParaRPr lang="en-GB"/>
          </a:p>
        </p:txBody>
      </p:sp>
    </p:spTree>
    <p:extLst>
      <p:ext uri="{BB962C8B-B14F-4D97-AF65-F5344CB8AC3E}">
        <p14:creationId xmlns:p14="http://schemas.microsoft.com/office/powerpoint/2010/main" val="2914338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During a transition in individuality such as the evolution of multicellularity, lower-level units cooperate and form a new, group-level individual. </a:t>
            </a:r>
          </a:p>
          <a:p>
            <a:r>
              <a:rPr lang="en-GB" dirty="0"/>
              <a:t>A range of mechanisms mediate transitions in individuality</a:t>
            </a:r>
          </a:p>
          <a:p>
            <a:r>
              <a:rPr lang="en-GB" dirty="0"/>
              <a:t>	Germ-soma division of </a:t>
            </a:r>
            <a:r>
              <a:rPr lang="en-GB" dirty="0" err="1"/>
              <a:t>labor</a:t>
            </a:r>
            <a:endParaRPr lang="en-GB" dirty="0"/>
          </a:p>
          <a:p>
            <a:r>
              <a:rPr lang="en-GB" dirty="0"/>
              <a:t>	Genetic homogeneity</a:t>
            </a:r>
          </a:p>
          <a:p>
            <a:r>
              <a:rPr lang="en-GB" dirty="0"/>
              <a:t>	Genetic uniqueness</a:t>
            </a:r>
          </a:p>
        </p:txBody>
      </p:sp>
      <p:sp>
        <p:nvSpPr>
          <p:cNvPr id="4" name="Slide Number Placeholder 3"/>
          <p:cNvSpPr>
            <a:spLocks noGrp="1"/>
          </p:cNvSpPr>
          <p:nvPr>
            <p:ph type="sldNum" sz="quarter" idx="10"/>
          </p:nvPr>
        </p:nvSpPr>
        <p:spPr/>
        <p:txBody>
          <a:bodyPr/>
          <a:lstStyle/>
          <a:p>
            <a:fld id="{F69AA799-E81A-4E4A-87D7-6BC628D8AAD3}" type="slidenum">
              <a:rPr lang="en-GB" smtClean="0"/>
              <a:t>17</a:t>
            </a:fld>
            <a:endParaRPr lang="en-GB"/>
          </a:p>
        </p:txBody>
      </p:sp>
    </p:spTree>
    <p:extLst>
      <p:ext uri="{BB962C8B-B14F-4D97-AF65-F5344CB8AC3E}">
        <p14:creationId xmlns:p14="http://schemas.microsoft.com/office/powerpoint/2010/main" val="3753359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During a transition in individuality such as the evolution of multicellularity, lower-level units cooperate and form a new, group-level individual. </a:t>
            </a:r>
          </a:p>
          <a:p>
            <a:r>
              <a:rPr lang="en-GB" dirty="0"/>
              <a:t>A range of mechanisms mediate transitions in individuality</a:t>
            </a:r>
          </a:p>
          <a:p>
            <a:r>
              <a:rPr lang="en-GB" dirty="0"/>
              <a:t>	Germ-soma division of </a:t>
            </a:r>
            <a:r>
              <a:rPr lang="en-GB" dirty="0" err="1"/>
              <a:t>labor</a:t>
            </a:r>
            <a:endParaRPr lang="en-GB" dirty="0"/>
          </a:p>
          <a:p>
            <a:r>
              <a:rPr lang="en-GB" dirty="0"/>
              <a:t>	Genetic homogeneity</a:t>
            </a:r>
          </a:p>
          <a:p>
            <a:r>
              <a:rPr lang="en-GB" dirty="0"/>
              <a:t>	Genetic uniqueness</a:t>
            </a:r>
          </a:p>
        </p:txBody>
      </p:sp>
      <p:sp>
        <p:nvSpPr>
          <p:cNvPr id="4" name="Slide Number Placeholder 3"/>
          <p:cNvSpPr>
            <a:spLocks noGrp="1"/>
          </p:cNvSpPr>
          <p:nvPr>
            <p:ph type="sldNum" sz="quarter" idx="10"/>
          </p:nvPr>
        </p:nvSpPr>
        <p:spPr/>
        <p:txBody>
          <a:bodyPr/>
          <a:lstStyle/>
          <a:p>
            <a:fld id="{F69AA799-E81A-4E4A-87D7-6BC628D8AAD3}" type="slidenum">
              <a:rPr lang="en-GB" smtClean="0"/>
              <a:t>18</a:t>
            </a:fld>
            <a:endParaRPr lang="en-GB"/>
          </a:p>
        </p:txBody>
      </p:sp>
    </p:spTree>
    <p:extLst>
      <p:ext uri="{BB962C8B-B14F-4D97-AF65-F5344CB8AC3E}">
        <p14:creationId xmlns:p14="http://schemas.microsoft.com/office/powerpoint/2010/main" val="3154477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image of lake here (</a:t>
            </a:r>
            <a:r>
              <a:rPr lang="en-US" dirty="0" err="1"/>
              <a:t>reid</a:t>
            </a:r>
            <a:r>
              <a:rPr lang="en-US" dirty="0"/>
              <a:t> park)</a:t>
            </a:r>
          </a:p>
        </p:txBody>
      </p:sp>
      <p:sp>
        <p:nvSpPr>
          <p:cNvPr id="4" name="Slide Number Placeholder 3"/>
          <p:cNvSpPr>
            <a:spLocks noGrp="1"/>
          </p:cNvSpPr>
          <p:nvPr>
            <p:ph type="sldNum" sz="quarter" idx="5"/>
          </p:nvPr>
        </p:nvSpPr>
        <p:spPr/>
        <p:txBody>
          <a:bodyPr/>
          <a:lstStyle/>
          <a:p>
            <a:fld id="{F69AA799-E81A-4E4A-87D7-6BC628D8AAD3}" type="slidenum">
              <a:rPr lang="en-GB" smtClean="0"/>
              <a:t>19</a:t>
            </a:fld>
            <a:endParaRPr lang="en-GB"/>
          </a:p>
        </p:txBody>
      </p:sp>
    </p:spTree>
    <p:extLst>
      <p:ext uri="{BB962C8B-B14F-4D97-AF65-F5344CB8AC3E}">
        <p14:creationId xmlns:p14="http://schemas.microsoft.com/office/powerpoint/2010/main" val="1914799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disciplines define their basic units and core processes. In evolution, the unit of selection is that of the evolutionary individual. Evolutionary individuals include genes, networks of genes, unicellular organisms which come together to form multicellular organisms which can come together to form eusocial societies. This forms the hierarchy of life.</a:t>
            </a:r>
          </a:p>
          <a:p>
            <a:endParaRPr lang="en-GB" dirty="0"/>
          </a:p>
          <a:p>
            <a:r>
              <a:rPr lang="en-GB" dirty="0"/>
              <a:t>Groups of cells (simple multicellular organism)</a:t>
            </a:r>
          </a:p>
        </p:txBody>
      </p:sp>
      <p:sp>
        <p:nvSpPr>
          <p:cNvPr id="4" name="Slide Number Placeholder 3"/>
          <p:cNvSpPr>
            <a:spLocks noGrp="1"/>
          </p:cNvSpPr>
          <p:nvPr>
            <p:ph type="sldNum" sz="quarter" idx="10"/>
          </p:nvPr>
        </p:nvSpPr>
        <p:spPr/>
        <p:txBody>
          <a:bodyPr/>
          <a:lstStyle/>
          <a:p>
            <a:fld id="{F69AA799-E81A-4E4A-87D7-6BC628D8AAD3}" type="slidenum">
              <a:rPr lang="en-GB" smtClean="0"/>
              <a:t>2</a:t>
            </a:fld>
            <a:endParaRPr lang="en-GB"/>
          </a:p>
        </p:txBody>
      </p:sp>
    </p:spTree>
    <p:extLst>
      <p:ext uri="{BB962C8B-B14F-4D97-AF65-F5344CB8AC3E}">
        <p14:creationId xmlns:p14="http://schemas.microsoft.com/office/powerpoint/2010/main" val="1060106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During a transition in individuality such as the evolution of multicellularity, lower-level units cooperate and form a new, group-level individual. </a:t>
            </a:r>
          </a:p>
          <a:p>
            <a:r>
              <a:rPr lang="en-GB" dirty="0"/>
              <a:t>A range of mechanisms mediate transitions in individuality</a:t>
            </a:r>
          </a:p>
          <a:p>
            <a:r>
              <a:rPr lang="en-GB" dirty="0"/>
              <a:t>	Germ-soma division of </a:t>
            </a:r>
            <a:r>
              <a:rPr lang="en-GB" dirty="0" err="1"/>
              <a:t>labor</a:t>
            </a:r>
            <a:endParaRPr lang="en-GB" dirty="0"/>
          </a:p>
          <a:p>
            <a:r>
              <a:rPr lang="en-GB" dirty="0"/>
              <a:t>	Genetic homogeneity</a:t>
            </a:r>
          </a:p>
          <a:p>
            <a:r>
              <a:rPr lang="en-GB" dirty="0"/>
              <a:t>	Genetic uniqueness</a:t>
            </a:r>
          </a:p>
          <a:p>
            <a:r>
              <a:rPr lang="en-GB" dirty="0"/>
              <a:t>-selection can act a the cell level and group level</a:t>
            </a:r>
          </a:p>
          <a:p>
            <a:endParaRPr lang="en-GB" dirty="0"/>
          </a:p>
          <a:p>
            <a:r>
              <a:rPr lang="en-GB" dirty="0"/>
              <a:t>Use </a:t>
            </a:r>
            <a:r>
              <a:rPr lang="en-GB" dirty="0" err="1"/>
              <a:t>volvocine</a:t>
            </a:r>
            <a:r>
              <a:rPr lang="en-GB" dirty="0"/>
              <a:t> green algae to </a:t>
            </a:r>
            <a:r>
              <a:rPr lang="en-GB" dirty="0" err="1"/>
              <a:t>beter</a:t>
            </a:r>
            <a:r>
              <a:rPr lang="en-GB" dirty="0"/>
              <a:t> understand these levels </a:t>
            </a:r>
          </a:p>
          <a:p>
            <a:r>
              <a:rPr lang="en-GB" dirty="0"/>
              <a:t>Include pics of each species </a:t>
            </a:r>
          </a:p>
        </p:txBody>
      </p:sp>
      <p:sp>
        <p:nvSpPr>
          <p:cNvPr id="4" name="Slide Number Placeholder 3"/>
          <p:cNvSpPr>
            <a:spLocks noGrp="1"/>
          </p:cNvSpPr>
          <p:nvPr>
            <p:ph type="sldNum" sz="quarter" idx="10"/>
          </p:nvPr>
        </p:nvSpPr>
        <p:spPr/>
        <p:txBody>
          <a:bodyPr/>
          <a:lstStyle/>
          <a:p>
            <a:fld id="{F69AA799-E81A-4E4A-87D7-6BC628D8AAD3}" type="slidenum">
              <a:rPr lang="en-GB" smtClean="0"/>
              <a:t>3</a:t>
            </a:fld>
            <a:endParaRPr lang="en-GB"/>
          </a:p>
        </p:txBody>
      </p:sp>
    </p:spTree>
    <p:extLst>
      <p:ext uri="{BB962C8B-B14F-4D97-AF65-F5344CB8AC3E}">
        <p14:creationId xmlns:p14="http://schemas.microsoft.com/office/powerpoint/2010/main" val="1330667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Include pics here as well</a:t>
            </a:r>
          </a:p>
        </p:txBody>
      </p:sp>
      <p:sp>
        <p:nvSpPr>
          <p:cNvPr id="4" name="Slide Number Placeholder 3"/>
          <p:cNvSpPr>
            <a:spLocks noGrp="1"/>
          </p:cNvSpPr>
          <p:nvPr>
            <p:ph type="sldNum" sz="quarter" idx="10"/>
          </p:nvPr>
        </p:nvSpPr>
        <p:spPr/>
        <p:txBody>
          <a:bodyPr/>
          <a:lstStyle/>
          <a:p>
            <a:fld id="{F69AA799-E81A-4E4A-87D7-6BC628D8AAD3}" type="slidenum">
              <a:rPr lang="en-GB" smtClean="0"/>
              <a:t>4</a:t>
            </a:fld>
            <a:endParaRPr lang="en-GB"/>
          </a:p>
        </p:txBody>
      </p:sp>
    </p:spTree>
    <p:extLst>
      <p:ext uri="{BB962C8B-B14F-4D97-AF65-F5344CB8AC3E}">
        <p14:creationId xmlns:p14="http://schemas.microsoft.com/office/powerpoint/2010/main" val="1294656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H1: the somatic cells in a species like Volvox are devoted to survival while the germ cells are able to focus on reproducing, vs. an undifferentiated or unicellular species who  might not be able to reproduce because it must prioritize survival and it is unable to efficiently perform both tasks at once</a:t>
            </a:r>
          </a:p>
          <a:p>
            <a:endParaRPr lang="en-GB" dirty="0"/>
          </a:p>
          <a:p>
            <a:r>
              <a:rPr lang="en-GB" dirty="0"/>
              <a:t>H2: Unspecialized species also have simpler components where there is less to go wrong </a:t>
            </a:r>
          </a:p>
        </p:txBody>
      </p:sp>
      <p:sp>
        <p:nvSpPr>
          <p:cNvPr id="4" name="Slide Number Placeholder 3"/>
          <p:cNvSpPr>
            <a:spLocks noGrp="1"/>
          </p:cNvSpPr>
          <p:nvPr>
            <p:ph type="sldNum" sz="quarter" idx="10"/>
          </p:nvPr>
        </p:nvSpPr>
        <p:spPr/>
        <p:txBody>
          <a:bodyPr/>
          <a:lstStyle/>
          <a:p>
            <a:fld id="{F69AA799-E81A-4E4A-87D7-6BC628D8AAD3}" type="slidenum">
              <a:rPr lang="en-GB" smtClean="0"/>
              <a:t>5</a:t>
            </a:fld>
            <a:endParaRPr lang="en-GB"/>
          </a:p>
        </p:txBody>
      </p:sp>
    </p:spTree>
    <p:extLst>
      <p:ext uri="{BB962C8B-B14F-4D97-AF65-F5344CB8AC3E}">
        <p14:creationId xmlns:p14="http://schemas.microsoft.com/office/powerpoint/2010/main" val="908049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Gonium; in stressful </a:t>
            </a:r>
            <a:r>
              <a:rPr lang="en-GB" dirty="0" err="1"/>
              <a:t>enviroments</a:t>
            </a:r>
            <a:r>
              <a:rPr lang="en-GB" dirty="0"/>
              <a:t> they will come apart and form unicellular lineages</a:t>
            </a:r>
          </a:p>
          <a:p>
            <a:r>
              <a:rPr lang="en-GB" dirty="0"/>
              <a:t>	-typically characterized being multicellular in good conditions</a:t>
            </a:r>
          </a:p>
          <a:p>
            <a:r>
              <a:rPr lang="en-GB" dirty="0"/>
              <a:t>	-do not experience germ-soma specialization, it is just a cluster of undifferentiated cells </a:t>
            </a:r>
          </a:p>
          <a:p>
            <a:r>
              <a:rPr lang="en-GB" dirty="0"/>
              <a:t>Platy: always multicellular </a:t>
            </a:r>
          </a:p>
        </p:txBody>
      </p:sp>
      <p:sp>
        <p:nvSpPr>
          <p:cNvPr id="4" name="Slide Number Placeholder 3"/>
          <p:cNvSpPr>
            <a:spLocks noGrp="1"/>
          </p:cNvSpPr>
          <p:nvPr>
            <p:ph type="sldNum" sz="quarter" idx="10"/>
          </p:nvPr>
        </p:nvSpPr>
        <p:spPr/>
        <p:txBody>
          <a:bodyPr/>
          <a:lstStyle/>
          <a:p>
            <a:fld id="{F69AA799-E81A-4E4A-87D7-6BC628D8AAD3}" type="slidenum">
              <a:rPr lang="en-GB" smtClean="0"/>
              <a:t>6</a:t>
            </a:fld>
            <a:endParaRPr lang="en-GB"/>
          </a:p>
        </p:txBody>
      </p:sp>
    </p:spTree>
    <p:extLst>
      <p:ext uri="{BB962C8B-B14F-4D97-AF65-F5344CB8AC3E}">
        <p14:creationId xmlns:p14="http://schemas.microsoft.com/office/powerpoint/2010/main" val="303219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9AA799-E81A-4E4A-87D7-6BC628D8AAD3}" type="slidenum">
              <a:rPr lang="en-GB" smtClean="0"/>
              <a:t>7</a:t>
            </a:fld>
            <a:endParaRPr lang="en-GB"/>
          </a:p>
        </p:txBody>
      </p:sp>
    </p:spTree>
    <p:extLst>
      <p:ext uri="{BB962C8B-B14F-4D97-AF65-F5344CB8AC3E}">
        <p14:creationId xmlns:p14="http://schemas.microsoft.com/office/powerpoint/2010/main" val="3138004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microscope pic </a:t>
            </a:r>
          </a:p>
        </p:txBody>
      </p:sp>
      <p:sp>
        <p:nvSpPr>
          <p:cNvPr id="4" name="Slide Number Placeholder 3"/>
          <p:cNvSpPr>
            <a:spLocks noGrp="1"/>
          </p:cNvSpPr>
          <p:nvPr>
            <p:ph type="sldNum" sz="quarter" idx="5"/>
          </p:nvPr>
        </p:nvSpPr>
        <p:spPr/>
        <p:txBody>
          <a:bodyPr/>
          <a:lstStyle/>
          <a:p>
            <a:fld id="{F69AA799-E81A-4E4A-87D7-6BC628D8AAD3}" type="slidenum">
              <a:rPr lang="en-GB" smtClean="0"/>
              <a:t>8</a:t>
            </a:fld>
            <a:endParaRPr lang="en-GB"/>
          </a:p>
        </p:txBody>
      </p:sp>
    </p:spTree>
    <p:extLst>
      <p:ext uri="{BB962C8B-B14F-4D97-AF65-F5344CB8AC3E}">
        <p14:creationId xmlns:p14="http://schemas.microsoft.com/office/powerpoint/2010/main" val="2479187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Chi-squared is calculated only if all expected cell frequencies are equal to or greater than 5</a:t>
            </a:r>
          </a:p>
        </p:txBody>
      </p:sp>
      <p:sp>
        <p:nvSpPr>
          <p:cNvPr id="4" name="Slide Number Placeholder 3"/>
          <p:cNvSpPr>
            <a:spLocks noGrp="1"/>
          </p:cNvSpPr>
          <p:nvPr>
            <p:ph type="sldNum" sz="quarter" idx="10"/>
          </p:nvPr>
        </p:nvSpPr>
        <p:spPr/>
        <p:txBody>
          <a:bodyPr/>
          <a:lstStyle/>
          <a:p>
            <a:fld id="{F69AA799-E81A-4E4A-87D7-6BC628D8AAD3}" type="slidenum">
              <a:rPr lang="en-GB" smtClean="0"/>
              <a:t>9</a:t>
            </a:fld>
            <a:endParaRPr lang="en-GB"/>
          </a:p>
        </p:txBody>
      </p:sp>
    </p:spTree>
    <p:extLst>
      <p:ext uri="{BB962C8B-B14F-4D97-AF65-F5344CB8AC3E}">
        <p14:creationId xmlns:p14="http://schemas.microsoft.com/office/powerpoint/2010/main" val="2875161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8EF0F80-E7A6-421F-BE21-792B7572A50E}" type="datetimeFigureOut">
              <a:rPr lang="en-GB" smtClean="0"/>
              <a:t>28/03/2019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BD0FC3-EF88-4BA8-BB7A-DFC20327738A}" type="slidenum">
              <a:rPr lang="en-GB" smtClean="0"/>
              <a:t>‹#›</a:t>
            </a:fld>
            <a:endParaRPr lang="en-GB"/>
          </a:p>
        </p:txBody>
      </p:sp>
    </p:spTree>
    <p:extLst>
      <p:ext uri="{BB962C8B-B14F-4D97-AF65-F5344CB8AC3E}">
        <p14:creationId xmlns:p14="http://schemas.microsoft.com/office/powerpoint/2010/main" val="621780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EF0F80-E7A6-421F-BE21-792B7572A50E}" type="datetimeFigureOut">
              <a:rPr lang="en-GB" smtClean="0"/>
              <a:t>28/03/2019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BD0FC3-EF88-4BA8-BB7A-DFC20327738A}" type="slidenum">
              <a:rPr lang="en-GB" smtClean="0"/>
              <a:t>‹#›</a:t>
            </a:fld>
            <a:endParaRPr lang="en-GB"/>
          </a:p>
        </p:txBody>
      </p:sp>
    </p:spTree>
    <p:extLst>
      <p:ext uri="{BB962C8B-B14F-4D97-AF65-F5344CB8AC3E}">
        <p14:creationId xmlns:p14="http://schemas.microsoft.com/office/powerpoint/2010/main" val="745107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EF0F80-E7A6-421F-BE21-792B7572A50E}" type="datetimeFigureOut">
              <a:rPr lang="en-GB" smtClean="0"/>
              <a:t>28/03/2019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BD0FC3-EF88-4BA8-BB7A-DFC20327738A}" type="slidenum">
              <a:rPr lang="en-GB" smtClean="0"/>
              <a:t>‹#›</a:t>
            </a:fld>
            <a:endParaRPr lang="en-GB"/>
          </a:p>
        </p:txBody>
      </p:sp>
    </p:spTree>
    <p:extLst>
      <p:ext uri="{BB962C8B-B14F-4D97-AF65-F5344CB8AC3E}">
        <p14:creationId xmlns:p14="http://schemas.microsoft.com/office/powerpoint/2010/main" val="281946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0" y="-4370"/>
            <a:ext cx="12192000" cy="131445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838200" y="790"/>
            <a:ext cx="10515600" cy="1325563"/>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EF0F80-E7A6-421F-BE21-792B7572A50E}" type="datetimeFigureOut">
              <a:rPr lang="en-GB" smtClean="0"/>
              <a:t>28/03/2019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BD0FC3-EF88-4BA8-BB7A-DFC20327738A}" type="slidenum">
              <a:rPr lang="en-GB" smtClean="0"/>
              <a:t>‹#›</a:t>
            </a:fld>
            <a:endParaRPr lang="en-GB"/>
          </a:p>
        </p:txBody>
      </p:sp>
    </p:spTree>
    <p:extLst>
      <p:ext uri="{BB962C8B-B14F-4D97-AF65-F5344CB8AC3E}">
        <p14:creationId xmlns:p14="http://schemas.microsoft.com/office/powerpoint/2010/main" val="2616811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8EF0F80-E7A6-421F-BE21-792B7572A50E}" type="datetimeFigureOut">
              <a:rPr lang="en-GB" smtClean="0"/>
              <a:t>28/03/2019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BD0FC3-EF88-4BA8-BB7A-DFC20327738A}" type="slidenum">
              <a:rPr lang="en-GB" smtClean="0"/>
              <a:t>‹#›</a:t>
            </a:fld>
            <a:endParaRPr lang="en-GB"/>
          </a:p>
        </p:txBody>
      </p:sp>
    </p:spTree>
    <p:extLst>
      <p:ext uri="{BB962C8B-B14F-4D97-AF65-F5344CB8AC3E}">
        <p14:creationId xmlns:p14="http://schemas.microsoft.com/office/powerpoint/2010/main" val="197772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8EF0F80-E7A6-421F-BE21-792B7572A50E}" type="datetimeFigureOut">
              <a:rPr lang="en-GB" smtClean="0"/>
              <a:t>28/03/2019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2BD0FC3-EF88-4BA8-BB7A-DFC20327738A}" type="slidenum">
              <a:rPr lang="en-GB" smtClean="0"/>
              <a:t>‹#›</a:t>
            </a:fld>
            <a:endParaRPr lang="en-GB"/>
          </a:p>
        </p:txBody>
      </p:sp>
    </p:spTree>
    <p:extLst>
      <p:ext uri="{BB962C8B-B14F-4D97-AF65-F5344CB8AC3E}">
        <p14:creationId xmlns:p14="http://schemas.microsoft.com/office/powerpoint/2010/main" val="2412005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8EF0F80-E7A6-421F-BE21-792B7572A50E}" type="datetimeFigureOut">
              <a:rPr lang="en-GB" smtClean="0"/>
              <a:t>28/03/2019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2BD0FC3-EF88-4BA8-BB7A-DFC20327738A}" type="slidenum">
              <a:rPr lang="en-GB" smtClean="0"/>
              <a:t>‹#›</a:t>
            </a:fld>
            <a:endParaRPr lang="en-GB"/>
          </a:p>
        </p:txBody>
      </p:sp>
    </p:spTree>
    <p:extLst>
      <p:ext uri="{BB962C8B-B14F-4D97-AF65-F5344CB8AC3E}">
        <p14:creationId xmlns:p14="http://schemas.microsoft.com/office/powerpoint/2010/main" val="3566552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8EF0F80-E7A6-421F-BE21-792B7572A50E}" type="datetimeFigureOut">
              <a:rPr lang="en-GB" smtClean="0"/>
              <a:t>28/03/2019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2BD0FC3-EF88-4BA8-BB7A-DFC20327738A}" type="slidenum">
              <a:rPr lang="en-GB" smtClean="0"/>
              <a:t>‹#›</a:t>
            </a:fld>
            <a:endParaRPr lang="en-GB"/>
          </a:p>
        </p:txBody>
      </p:sp>
    </p:spTree>
    <p:extLst>
      <p:ext uri="{BB962C8B-B14F-4D97-AF65-F5344CB8AC3E}">
        <p14:creationId xmlns:p14="http://schemas.microsoft.com/office/powerpoint/2010/main" val="2395927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EF0F80-E7A6-421F-BE21-792B7572A50E}" type="datetimeFigureOut">
              <a:rPr lang="en-GB" smtClean="0"/>
              <a:t>28/03/2019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2BD0FC3-EF88-4BA8-BB7A-DFC20327738A}" type="slidenum">
              <a:rPr lang="en-GB" smtClean="0"/>
              <a:t>‹#›</a:t>
            </a:fld>
            <a:endParaRPr lang="en-GB"/>
          </a:p>
        </p:txBody>
      </p:sp>
    </p:spTree>
    <p:extLst>
      <p:ext uri="{BB962C8B-B14F-4D97-AF65-F5344CB8AC3E}">
        <p14:creationId xmlns:p14="http://schemas.microsoft.com/office/powerpoint/2010/main" val="3799974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8EF0F80-E7A6-421F-BE21-792B7572A50E}" type="datetimeFigureOut">
              <a:rPr lang="en-GB" smtClean="0"/>
              <a:t>28/03/2019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2BD0FC3-EF88-4BA8-BB7A-DFC20327738A}" type="slidenum">
              <a:rPr lang="en-GB" smtClean="0"/>
              <a:t>‹#›</a:t>
            </a:fld>
            <a:endParaRPr lang="en-GB"/>
          </a:p>
        </p:txBody>
      </p:sp>
    </p:spTree>
    <p:extLst>
      <p:ext uri="{BB962C8B-B14F-4D97-AF65-F5344CB8AC3E}">
        <p14:creationId xmlns:p14="http://schemas.microsoft.com/office/powerpoint/2010/main" val="1644494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8EF0F80-E7A6-421F-BE21-792B7572A50E}" type="datetimeFigureOut">
              <a:rPr lang="en-GB" smtClean="0"/>
              <a:t>28/03/2019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2BD0FC3-EF88-4BA8-BB7A-DFC20327738A}" type="slidenum">
              <a:rPr lang="en-GB" smtClean="0"/>
              <a:t>‹#›</a:t>
            </a:fld>
            <a:endParaRPr lang="en-GB"/>
          </a:p>
        </p:txBody>
      </p:sp>
    </p:spTree>
    <p:extLst>
      <p:ext uri="{BB962C8B-B14F-4D97-AF65-F5344CB8AC3E}">
        <p14:creationId xmlns:p14="http://schemas.microsoft.com/office/powerpoint/2010/main" val="2645485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EF0F80-E7A6-421F-BE21-792B7572A50E}" type="datetimeFigureOut">
              <a:rPr lang="en-GB" smtClean="0"/>
              <a:t>28/03/2019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BD0FC3-EF88-4BA8-BB7A-DFC20327738A}" type="slidenum">
              <a:rPr lang="en-GB" smtClean="0"/>
              <a:t>‹#›</a:t>
            </a:fld>
            <a:endParaRPr lang="en-GB"/>
          </a:p>
        </p:txBody>
      </p:sp>
    </p:spTree>
    <p:extLst>
      <p:ext uri="{BB962C8B-B14F-4D97-AF65-F5344CB8AC3E}">
        <p14:creationId xmlns:p14="http://schemas.microsoft.com/office/powerpoint/2010/main" val="782224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tiff"/><Relationship Id="rId13" Type="http://schemas.openxmlformats.org/officeDocument/2006/relationships/image" Target="../media/image11.tiff"/><Relationship Id="rId3" Type="http://schemas.openxmlformats.org/officeDocument/2006/relationships/image" Target="../media/image1.jpeg"/><Relationship Id="rId7" Type="http://schemas.openxmlformats.org/officeDocument/2006/relationships/image" Target="../media/image5.tiff"/><Relationship Id="rId12" Type="http://schemas.openxmlformats.org/officeDocument/2006/relationships/image" Target="../media/image10.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tiff"/><Relationship Id="rId5" Type="http://schemas.openxmlformats.org/officeDocument/2006/relationships/image" Target="../media/image3.jpeg"/><Relationship Id="rId10" Type="http://schemas.openxmlformats.org/officeDocument/2006/relationships/image" Target="../media/image8.tiff"/><Relationship Id="rId4" Type="http://schemas.openxmlformats.org/officeDocument/2006/relationships/image" Target="../media/image2.tiff"/><Relationship Id="rId9" Type="http://schemas.openxmlformats.org/officeDocument/2006/relationships/image" Target="../media/image7.tiff"/></Relationships>
</file>

<file path=ppt/slides/_rels/slide10.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26.tiff"/></Relationships>
</file>

<file path=ppt/slides/_rels/slide11.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29.tiff"/><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tiff"/><Relationship Id="rId5" Type="http://schemas.openxmlformats.org/officeDocument/2006/relationships/image" Target="../media/image3.jpeg"/><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6.tiff"/><Relationship Id="rId7" Type="http://schemas.openxmlformats.org/officeDocument/2006/relationships/image" Target="../media/image11.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17.tiff"/></Relationships>
</file>

<file path=ppt/slides/_rels/slide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19.tiff"/><Relationship Id="rId4" Type="http://schemas.openxmlformats.org/officeDocument/2006/relationships/image" Target="../media/image18.tif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1.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17.tiff"/></Relationships>
</file>

<file path=ppt/slides/_rels/slide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2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3105" y="1072331"/>
            <a:ext cx="9144000" cy="2356669"/>
          </a:xfrm>
        </p:spPr>
        <p:txBody>
          <a:bodyPr>
            <a:normAutofit/>
          </a:bodyPr>
          <a:lstStyle/>
          <a:p>
            <a:r>
              <a:rPr lang="en-GB" sz="4800" dirty="0"/>
              <a:t>Changes in cellular survival in response to stress during the evolution of multicellularity</a:t>
            </a:r>
          </a:p>
        </p:txBody>
      </p:sp>
      <p:sp>
        <p:nvSpPr>
          <p:cNvPr id="3" name="Subtitle 2"/>
          <p:cNvSpPr>
            <a:spLocks noGrp="1"/>
          </p:cNvSpPr>
          <p:nvPr>
            <p:ph type="subTitle" idx="1"/>
          </p:nvPr>
        </p:nvSpPr>
        <p:spPr>
          <a:xfrm>
            <a:off x="1523999" y="3424447"/>
            <a:ext cx="9144000" cy="2065332"/>
          </a:xfrm>
        </p:spPr>
        <p:txBody>
          <a:bodyPr/>
          <a:lstStyle/>
          <a:p>
            <a:r>
              <a:rPr lang="en-GB" dirty="0"/>
              <a:t>Priscilla Cortez</a:t>
            </a:r>
          </a:p>
          <a:p>
            <a:r>
              <a:rPr lang="en-GB" dirty="0"/>
              <a:t>Mentors: Dinah Davison and </a:t>
            </a:r>
            <a:r>
              <a:rPr lang="en-GB" dirty="0" err="1"/>
              <a:t>Dr.</a:t>
            </a:r>
            <a:r>
              <a:rPr lang="en-GB" dirty="0"/>
              <a:t> Rick </a:t>
            </a:r>
            <a:r>
              <a:rPr lang="en-GB" dirty="0" err="1"/>
              <a:t>Michod</a:t>
            </a:r>
            <a:endParaRPr lang="en-GB" dirty="0"/>
          </a:p>
          <a:p>
            <a:r>
              <a:rPr lang="en-GB" dirty="0"/>
              <a:t>University of Arizona</a:t>
            </a:r>
          </a:p>
        </p:txBody>
      </p:sp>
      <p:pic>
        <p:nvPicPr>
          <p:cNvPr id="13" name="Picture 33" descr="http://pmm.nasa.gov/sites/default/files/NASA-Logo-Large.jpg">
            <a:extLst>
              <a:ext uri="{FF2B5EF4-FFF2-40B4-BE49-F238E27FC236}">
                <a16:creationId xmlns:a16="http://schemas.microsoft.com/office/drawing/2014/main" id="{1B6B368E-A5C5-DA40-8647-828CB9F107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813" y="1970735"/>
            <a:ext cx="1322392" cy="10782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1066D12-1D72-A942-8833-EA684DBDD823}"/>
              </a:ext>
            </a:extLst>
          </p:cNvPr>
          <p:cNvPicPr>
            <a:picLocks noChangeAspect="1"/>
          </p:cNvPicPr>
          <p:nvPr/>
        </p:nvPicPr>
        <p:blipFill>
          <a:blip r:embed="rId4"/>
          <a:stretch>
            <a:fillRect/>
          </a:stretch>
        </p:blipFill>
        <p:spPr>
          <a:xfrm>
            <a:off x="11008988" y="1970734"/>
            <a:ext cx="864385" cy="976435"/>
          </a:xfrm>
          <a:prstGeom prst="rect">
            <a:avLst/>
          </a:prstGeom>
        </p:spPr>
      </p:pic>
      <p:pic>
        <p:nvPicPr>
          <p:cNvPr id="15" name="Picture 2" descr="Image result for UA EEB">
            <a:extLst>
              <a:ext uri="{FF2B5EF4-FFF2-40B4-BE49-F238E27FC236}">
                <a16:creationId xmlns:a16="http://schemas.microsoft.com/office/drawing/2014/main" id="{1BD5939C-FFF5-6646-AC90-CC053D334D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123" y="3216207"/>
            <a:ext cx="1322392" cy="132239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CD85065E-1EE6-754D-A129-43013FA22E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74856" y="3155410"/>
            <a:ext cx="1608983" cy="1301703"/>
          </a:xfrm>
          <a:prstGeom prst="rect">
            <a:avLst/>
          </a:prstGeom>
        </p:spPr>
      </p:pic>
      <p:pic>
        <p:nvPicPr>
          <p:cNvPr id="4" name="Picture 3">
            <a:extLst>
              <a:ext uri="{FF2B5EF4-FFF2-40B4-BE49-F238E27FC236}">
                <a16:creationId xmlns:a16="http://schemas.microsoft.com/office/drawing/2014/main" id="{67F63B2F-519A-0446-AAD6-CFD66AAF3574}"/>
              </a:ext>
            </a:extLst>
          </p:cNvPr>
          <p:cNvPicPr>
            <a:picLocks noChangeAspect="1"/>
          </p:cNvPicPr>
          <p:nvPr/>
        </p:nvPicPr>
        <p:blipFill>
          <a:blip r:embed="rId7"/>
          <a:stretch>
            <a:fillRect/>
          </a:stretch>
        </p:blipFill>
        <p:spPr>
          <a:xfrm>
            <a:off x="0" y="-25289"/>
            <a:ext cx="1987515" cy="1579943"/>
          </a:xfrm>
          <a:prstGeom prst="rect">
            <a:avLst/>
          </a:prstGeom>
        </p:spPr>
      </p:pic>
      <p:pic>
        <p:nvPicPr>
          <p:cNvPr id="6" name="Picture 5">
            <a:extLst>
              <a:ext uri="{FF2B5EF4-FFF2-40B4-BE49-F238E27FC236}">
                <a16:creationId xmlns:a16="http://schemas.microsoft.com/office/drawing/2014/main" id="{723A402C-E159-B24E-A23A-9A866E5F9837}"/>
              </a:ext>
            </a:extLst>
          </p:cNvPr>
          <p:cNvPicPr>
            <a:picLocks noChangeAspect="1"/>
          </p:cNvPicPr>
          <p:nvPr/>
        </p:nvPicPr>
        <p:blipFill>
          <a:blip r:embed="rId8"/>
          <a:stretch>
            <a:fillRect/>
          </a:stretch>
        </p:blipFill>
        <p:spPr>
          <a:xfrm>
            <a:off x="9420745" y="5236940"/>
            <a:ext cx="2106130" cy="1680423"/>
          </a:xfrm>
          <a:prstGeom prst="rect">
            <a:avLst/>
          </a:prstGeom>
        </p:spPr>
      </p:pic>
      <p:pic>
        <p:nvPicPr>
          <p:cNvPr id="17" name="Picture 16">
            <a:extLst>
              <a:ext uri="{FF2B5EF4-FFF2-40B4-BE49-F238E27FC236}">
                <a16:creationId xmlns:a16="http://schemas.microsoft.com/office/drawing/2014/main" id="{50B31EB1-7C11-E849-929D-1C244152A34B}"/>
              </a:ext>
            </a:extLst>
          </p:cNvPr>
          <p:cNvPicPr>
            <a:picLocks noChangeAspect="1"/>
          </p:cNvPicPr>
          <p:nvPr/>
        </p:nvPicPr>
        <p:blipFill>
          <a:blip r:embed="rId9"/>
          <a:stretch>
            <a:fillRect/>
          </a:stretch>
        </p:blipFill>
        <p:spPr>
          <a:xfrm>
            <a:off x="7531637" y="5236940"/>
            <a:ext cx="1902081" cy="1649203"/>
          </a:xfrm>
          <a:prstGeom prst="rect">
            <a:avLst/>
          </a:prstGeom>
        </p:spPr>
      </p:pic>
      <p:pic>
        <p:nvPicPr>
          <p:cNvPr id="18" name="Picture 17">
            <a:extLst>
              <a:ext uri="{FF2B5EF4-FFF2-40B4-BE49-F238E27FC236}">
                <a16:creationId xmlns:a16="http://schemas.microsoft.com/office/drawing/2014/main" id="{2BD47CA5-97C3-204F-96F5-72ED61524DBD}"/>
              </a:ext>
            </a:extLst>
          </p:cNvPr>
          <p:cNvPicPr>
            <a:picLocks noChangeAspect="1"/>
          </p:cNvPicPr>
          <p:nvPr/>
        </p:nvPicPr>
        <p:blipFill>
          <a:blip r:embed="rId10"/>
          <a:stretch>
            <a:fillRect/>
          </a:stretch>
        </p:blipFill>
        <p:spPr>
          <a:xfrm>
            <a:off x="5322935" y="5233684"/>
            <a:ext cx="2247357" cy="1649203"/>
          </a:xfrm>
          <a:prstGeom prst="rect">
            <a:avLst/>
          </a:prstGeom>
        </p:spPr>
      </p:pic>
      <p:pic>
        <p:nvPicPr>
          <p:cNvPr id="19" name="Picture 18">
            <a:extLst>
              <a:ext uri="{FF2B5EF4-FFF2-40B4-BE49-F238E27FC236}">
                <a16:creationId xmlns:a16="http://schemas.microsoft.com/office/drawing/2014/main" id="{3B513169-3E9B-FD44-BC00-9987978A2BBB}"/>
              </a:ext>
            </a:extLst>
          </p:cNvPr>
          <p:cNvPicPr>
            <a:picLocks noChangeAspect="1"/>
          </p:cNvPicPr>
          <p:nvPr/>
        </p:nvPicPr>
        <p:blipFill>
          <a:blip r:embed="rId11"/>
          <a:stretch>
            <a:fillRect/>
          </a:stretch>
        </p:blipFill>
        <p:spPr>
          <a:xfrm>
            <a:off x="3045271" y="5236940"/>
            <a:ext cx="2279107" cy="1649203"/>
          </a:xfrm>
          <a:prstGeom prst="rect">
            <a:avLst/>
          </a:prstGeom>
        </p:spPr>
      </p:pic>
      <p:pic>
        <p:nvPicPr>
          <p:cNvPr id="20" name="Picture 19">
            <a:extLst>
              <a:ext uri="{FF2B5EF4-FFF2-40B4-BE49-F238E27FC236}">
                <a16:creationId xmlns:a16="http://schemas.microsoft.com/office/drawing/2014/main" id="{ABB803ED-7E36-D84F-9479-6521A0A6F6D7}"/>
              </a:ext>
            </a:extLst>
          </p:cNvPr>
          <p:cNvPicPr>
            <a:picLocks noChangeAspect="1"/>
          </p:cNvPicPr>
          <p:nvPr/>
        </p:nvPicPr>
        <p:blipFill>
          <a:blip r:embed="rId12"/>
          <a:stretch>
            <a:fillRect/>
          </a:stretch>
        </p:blipFill>
        <p:spPr>
          <a:xfrm>
            <a:off x="767607" y="5238759"/>
            <a:ext cx="2279107" cy="1676810"/>
          </a:xfrm>
          <a:prstGeom prst="rect">
            <a:avLst/>
          </a:prstGeom>
        </p:spPr>
      </p:pic>
      <p:pic>
        <p:nvPicPr>
          <p:cNvPr id="21" name="Picture 20">
            <a:extLst>
              <a:ext uri="{FF2B5EF4-FFF2-40B4-BE49-F238E27FC236}">
                <a16:creationId xmlns:a16="http://schemas.microsoft.com/office/drawing/2014/main" id="{7030C82D-2A95-C14E-BCD6-EB7F715258E6}"/>
              </a:ext>
            </a:extLst>
          </p:cNvPr>
          <p:cNvPicPr>
            <a:picLocks noChangeAspect="1"/>
          </p:cNvPicPr>
          <p:nvPr/>
        </p:nvPicPr>
        <p:blipFill>
          <a:blip r:embed="rId13"/>
          <a:stretch>
            <a:fillRect/>
          </a:stretch>
        </p:blipFill>
        <p:spPr>
          <a:xfrm>
            <a:off x="10192678" y="-6586"/>
            <a:ext cx="1999322" cy="1474356"/>
          </a:xfrm>
          <a:prstGeom prst="rect">
            <a:avLst/>
          </a:prstGeom>
        </p:spPr>
      </p:pic>
    </p:spTree>
    <p:extLst>
      <p:ext uri="{BB962C8B-B14F-4D97-AF65-F5344CB8AC3E}">
        <p14:creationId xmlns:p14="http://schemas.microsoft.com/office/powerpoint/2010/main" val="1409987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Results: </a:t>
            </a:r>
            <a:r>
              <a:rPr lang="en-GB" i="1" dirty="0"/>
              <a:t>Gonium </a:t>
            </a:r>
            <a:r>
              <a:rPr lang="en-GB" i="1" dirty="0" err="1"/>
              <a:t>pectorale</a:t>
            </a:r>
            <a:endParaRPr lang="en-GB" dirty="0"/>
          </a:p>
        </p:txBody>
      </p:sp>
      <p:sp>
        <p:nvSpPr>
          <p:cNvPr id="3" name="Content Placeholder 2"/>
          <p:cNvSpPr>
            <a:spLocks noGrp="1"/>
          </p:cNvSpPr>
          <p:nvPr>
            <p:ph idx="1"/>
          </p:nvPr>
        </p:nvSpPr>
        <p:spPr/>
        <p:txBody>
          <a:bodyPr/>
          <a:lstStyle/>
          <a:p>
            <a:endParaRPr lang="en-GB" dirty="0"/>
          </a:p>
          <a:p>
            <a:endParaRPr lang="en-GB" dirty="0"/>
          </a:p>
          <a:p>
            <a:pPr marL="0" indent="0">
              <a:buNone/>
            </a:pPr>
            <a:r>
              <a:rPr lang="en-US" sz="2400" dirty="0"/>
              <a:t>Fisher’s exact probability test (two-tailed): </a:t>
            </a:r>
          </a:p>
          <a:p>
            <a:pPr marL="0" indent="0">
              <a:buNone/>
            </a:pPr>
            <a:r>
              <a:rPr lang="en-US" sz="2400" dirty="0"/>
              <a:t>P-value = </a:t>
            </a:r>
            <a:r>
              <a:rPr lang="en-GB" sz="2400" dirty="0">
                <a:solidFill>
                  <a:srgbClr val="FF0000"/>
                </a:solidFill>
              </a:rPr>
              <a:t>0.0002</a:t>
            </a:r>
          </a:p>
        </p:txBody>
      </p:sp>
      <p:graphicFrame>
        <p:nvGraphicFramePr>
          <p:cNvPr id="10" name="Content Placeholder 4">
            <a:extLst>
              <a:ext uri="{FF2B5EF4-FFF2-40B4-BE49-F238E27FC236}">
                <a16:creationId xmlns:a16="http://schemas.microsoft.com/office/drawing/2014/main" id="{37AD435D-1AB4-3247-9B90-9034D3A2A5E7}"/>
              </a:ext>
            </a:extLst>
          </p:cNvPr>
          <p:cNvGraphicFramePr>
            <a:graphicFrameLocks/>
          </p:cNvGraphicFramePr>
          <p:nvPr>
            <p:extLst>
              <p:ext uri="{D42A27DB-BD31-4B8C-83A1-F6EECF244321}">
                <p14:modId xmlns:p14="http://schemas.microsoft.com/office/powerpoint/2010/main" val="3334451548"/>
              </p:ext>
            </p:extLst>
          </p:nvPr>
        </p:nvGraphicFramePr>
        <p:xfrm>
          <a:off x="692258" y="1536697"/>
          <a:ext cx="10515600" cy="1107440"/>
        </p:xfrm>
        <a:graphic>
          <a:graphicData uri="http://schemas.openxmlformats.org/drawingml/2006/table">
            <a:tbl>
              <a:tblPr firstRow="1" bandRow="1">
                <a:tableStyleId>{0505E3EF-67EA-436B-97B2-0124C06EBD24}</a:tableStyleId>
              </a:tblPr>
              <a:tblGrid>
                <a:gridCol w="2628900">
                  <a:extLst>
                    <a:ext uri="{9D8B030D-6E8A-4147-A177-3AD203B41FA5}">
                      <a16:colId xmlns:a16="http://schemas.microsoft.com/office/drawing/2014/main" val="1027093333"/>
                    </a:ext>
                  </a:extLst>
                </a:gridCol>
                <a:gridCol w="2628900">
                  <a:extLst>
                    <a:ext uri="{9D8B030D-6E8A-4147-A177-3AD203B41FA5}">
                      <a16:colId xmlns:a16="http://schemas.microsoft.com/office/drawing/2014/main" val="874491429"/>
                    </a:ext>
                  </a:extLst>
                </a:gridCol>
                <a:gridCol w="2628900">
                  <a:extLst>
                    <a:ext uri="{9D8B030D-6E8A-4147-A177-3AD203B41FA5}">
                      <a16:colId xmlns:a16="http://schemas.microsoft.com/office/drawing/2014/main" val="1736454956"/>
                    </a:ext>
                  </a:extLst>
                </a:gridCol>
                <a:gridCol w="2628900">
                  <a:extLst>
                    <a:ext uri="{9D8B030D-6E8A-4147-A177-3AD203B41FA5}">
                      <a16:colId xmlns:a16="http://schemas.microsoft.com/office/drawing/2014/main" val="4255944310"/>
                    </a:ext>
                  </a:extLst>
                </a:gridCol>
              </a:tblGrid>
              <a:tr h="370840">
                <a:tc>
                  <a:txBody>
                    <a:bodyPr/>
                    <a:lstStyle/>
                    <a:p>
                      <a:endParaRPr lang="en-US" dirty="0"/>
                    </a:p>
                  </a:txBody>
                  <a:tcPr/>
                </a:tc>
                <a:tc>
                  <a:txBody>
                    <a:bodyPr/>
                    <a:lstStyle/>
                    <a:p>
                      <a:r>
                        <a:rPr lang="en-US" dirty="0"/>
                        <a:t>Alive</a:t>
                      </a:r>
                    </a:p>
                  </a:txBody>
                  <a:tcPr/>
                </a:tc>
                <a:tc>
                  <a:txBody>
                    <a:bodyPr/>
                    <a:lstStyle/>
                    <a:p>
                      <a:r>
                        <a:rPr lang="en-US" dirty="0"/>
                        <a:t>Dead</a:t>
                      </a:r>
                    </a:p>
                  </a:txBody>
                  <a:tcPr/>
                </a:tc>
                <a:tc>
                  <a:txBody>
                    <a:bodyPr/>
                    <a:lstStyle/>
                    <a:p>
                      <a:r>
                        <a:rPr lang="en-US" dirty="0"/>
                        <a:t>Total Colonies</a:t>
                      </a:r>
                    </a:p>
                  </a:txBody>
                  <a:tcPr/>
                </a:tc>
                <a:extLst>
                  <a:ext uri="{0D108BD9-81ED-4DB2-BD59-A6C34878D82A}">
                    <a16:rowId xmlns:a16="http://schemas.microsoft.com/office/drawing/2014/main" val="3317372890"/>
                  </a:ext>
                </a:extLst>
              </a:tr>
              <a:tr h="370840">
                <a:tc>
                  <a:txBody>
                    <a:bodyPr/>
                    <a:lstStyle/>
                    <a:p>
                      <a:r>
                        <a:rPr lang="en-US" b="1" dirty="0"/>
                        <a:t>Standard volvox media</a:t>
                      </a:r>
                    </a:p>
                  </a:txBody>
                  <a:tcPr/>
                </a:tc>
                <a:tc>
                  <a:txBody>
                    <a:bodyPr/>
                    <a:lstStyle/>
                    <a:p>
                      <a:r>
                        <a:rPr lang="en-US" dirty="0"/>
                        <a:t>302</a:t>
                      </a:r>
                    </a:p>
                  </a:txBody>
                  <a:tcPr/>
                </a:tc>
                <a:tc>
                  <a:txBody>
                    <a:bodyPr/>
                    <a:lstStyle/>
                    <a:p>
                      <a:r>
                        <a:rPr lang="en-US" dirty="0"/>
                        <a:t>1</a:t>
                      </a:r>
                    </a:p>
                  </a:txBody>
                  <a:tcPr/>
                </a:tc>
                <a:tc>
                  <a:txBody>
                    <a:bodyPr/>
                    <a:lstStyle/>
                    <a:p>
                      <a:r>
                        <a:rPr lang="en-US" dirty="0"/>
                        <a:t>303</a:t>
                      </a:r>
                    </a:p>
                  </a:txBody>
                  <a:tcPr/>
                </a:tc>
                <a:extLst>
                  <a:ext uri="{0D108BD9-81ED-4DB2-BD59-A6C34878D82A}">
                    <a16:rowId xmlns:a16="http://schemas.microsoft.com/office/drawing/2014/main" val="1738359237"/>
                  </a:ext>
                </a:extLst>
              </a:tr>
              <a:tr h="0">
                <a:tc>
                  <a:txBody>
                    <a:bodyPr/>
                    <a:lstStyle/>
                    <a:p>
                      <a:r>
                        <a:rPr lang="en-US" b="1" dirty="0"/>
                        <a:t>Nitrogen deprivation</a:t>
                      </a:r>
                    </a:p>
                  </a:txBody>
                  <a:tcPr/>
                </a:tc>
                <a:tc>
                  <a:txBody>
                    <a:bodyPr/>
                    <a:lstStyle/>
                    <a:p>
                      <a:r>
                        <a:rPr lang="en-US" dirty="0"/>
                        <a:t>182</a:t>
                      </a:r>
                    </a:p>
                  </a:txBody>
                  <a:tcPr/>
                </a:tc>
                <a:tc>
                  <a:txBody>
                    <a:bodyPr/>
                    <a:lstStyle/>
                    <a:p>
                      <a:r>
                        <a:rPr lang="en-US" dirty="0"/>
                        <a:t>11</a:t>
                      </a:r>
                    </a:p>
                  </a:txBody>
                  <a:tcPr/>
                </a:tc>
                <a:tc>
                  <a:txBody>
                    <a:bodyPr/>
                    <a:lstStyle/>
                    <a:p>
                      <a:r>
                        <a:rPr lang="en-US" dirty="0"/>
                        <a:t>193</a:t>
                      </a:r>
                    </a:p>
                  </a:txBody>
                  <a:tcPr/>
                </a:tc>
                <a:extLst>
                  <a:ext uri="{0D108BD9-81ED-4DB2-BD59-A6C34878D82A}">
                    <a16:rowId xmlns:a16="http://schemas.microsoft.com/office/drawing/2014/main" val="1065299998"/>
                  </a:ext>
                </a:extLst>
              </a:tr>
            </a:tbl>
          </a:graphicData>
        </a:graphic>
      </p:graphicFrame>
      <p:pic>
        <p:nvPicPr>
          <p:cNvPr id="11" name="Picture 10">
            <a:extLst>
              <a:ext uri="{FF2B5EF4-FFF2-40B4-BE49-F238E27FC236}">
                <a16:creationId xmlns:a16="http://schemas.microsoft.com/office/drawing/2014/main" id="{B90B03A4-A76A-7441-8F69-D9E131438866}"/>
              </a:ext>
            </a:extLst>
          </p:cNvPr>
          <p:cNvPicPr>
            <a:picLocks noChangeAspect="1"/>
          </p:cNvPicPr>
          <p:nvPr/>
        </p:nvPicPr>
        <p:blipFill>
          <a:blip r:embed="rId3"/>
          <a:stretch>
            <a:fillRect/>
          </a:stretch>
        </p:blipFill>
        <p:spPr>
          <a:xfrm>
            <a:off x="5950058" y="4605561"/>
            <a:ext cx="2344269" cy="2005792"/>
          </a:xfrm>
          <a:prstGeom prst="rect">
            <a:avLst/>
          </a:prstGeom>
        </p:spPr>
      </p:pic>
      <p:pic>
        <p:nvPicPr>
          <p:cNvPr id="13" name="Picture 12">
            <a:extLst>
              <a:ext uri="{FF2B5EF4-FFF2-40B4-BE49-F238E27FC236}">
                <a16:creationId xmlns:a16="http://schemas.microsoft.com/office/drawing/2014/main" id="{EFEFB78F-8C1E-A641-B4A0-DCD9017CACC7}"/>
              </a:ext>
            </a:extLst>
          </p:cNvPr>
          <p:cNvPicPr>
            <a:picLocks noChangeAspect="1"/>
          </p:cNvPicPr>
          <p:nvPr/>
        </p:nvPicPr>
        <p:blipFill>
          <a:blip r:embed="rId4"/>
          <a:stretch>
            <a:fillRect/>
          </a:stretch>
        </p:blipFill>
        <p:spPr>
          <a:xfrm>
            <a:off x="9066508" y="4605561"/>
            <a:ext cx="2433234" cy="2005792"/>
          </a:xfrm>
          <a:prstGeom prst="rect">
            <a:avLst/>
          </a:prstGeom>
        </p:spPr>
      </p:pic>
      <p:sp>
        <p:nvSpPr>
          <p:cNvPr id="14" name="TextBox 13">
            <a:extLst>
              <a:ext uri="{FF2B5EF4-FFF2-40B4-BE49-F238E27FC236}">
                <a16:creationId xmlns:a16="http://schemas.microsoft.com/office/drawing/2014/main" id="{FC020DDE-F81D-1747-BE08-49F929575BA1}"/>
              </a:ext>
            </a:extLst>
          </p:cNvPr>
          <p:cNvSpPr txBox="1"/>
          <p:nvPr/>
        </p:nvSpPr>
        <p:spPr>
          <a:xfrm>
            <a:off x="6725192" y="4236228"/>
            <a:ext cx="794000" cy="461665"/>
          </a:xfrm>
          <a:prstGeom prst="rect">
            <a:avLst/>
          </a:prstGeom>
          <a:noFill/>
        </p:spPr>
        <p:txBody>
          <a:bodyPr wrap="none" rtlCol="0">
            <a:spAutoFit/>
          </a:bodyPr>
          <a:lstStyle/>
          <a:p>
            <a:r>
              <a:rPr lang="en-US" sz="2400" dirty="0"/>
              <a:t>Alive</a:t>
            </a:r>
          </a:p>
        </p:txBody>
      </p:sp>
      <p:sp>
        <p:nvSpPr>
          <p:cNvPr id="15" name="TextBox 14">
            <a:extLst>
              <a:ext uri="{FF2B5EF4-FFF2-40B4-BE49-F238E27FC236}">
                <a16:creationId xmlns:a16="http://schemas.microsoft.com/office/drawing/2014/main" id="{95AB90D0-BE0F-E646-BB3D-B4EE3412AA50}"/>
              </a:ext>
            </a:extLst>
          </p:cNvPr>
          <p:cNvSpPr txBox="1"/>
          <p:nvPr/>
        </p:nvSpPr>
        <p:spPr>
          <a:xfrm>
            <a:off x="9945532" y="4236229"/>
            <a:ext cx="837089" cy="461665"/>
          </a:xfrm>
          <a:prstGeom prst="rect">
            <a:avLst/>
          </a:prstGeom>
          <a:noFill/>
        </p:spPr>
        <p:txBody>
          <a:bodyPr wrap="none" rtlCol="0">
            <a:spAutoFit/>
          </a:bodyPr>
          <a:lstStyle/>
          <a:p>
            <a:r>
              <a:rPr lang="en-US" sz="2400" dirty="0"/>
              <a:t>Dead</a:t>
            </a:r>
          </a:p>
        </p:txBody>
      </p:sp>
      <p:graphicFrame>
        <p:nvGraphicFramePr>
          <p:cNvPr id="18" name="Chart 17">
            <a:extLst>
              <a:ext uri="{FF2B5EF4-FFF2-40B4-BE49-F238E27FC236}">
                <a16:creationId xmlns:a16="http://schemas.microsoft.com/office/drawing/2014/main" id="{6C67F233-0709-C244-AABC-456811280F67}"/>
              </a:ext>
            </a:extLst>
          </p:cNvPr>
          <p:cNvGraphicFramePr/>
          <p:nvPr>
            <p:extLst>
              <p:ext uri="{D42A27DB-BD31-4B8C-83A1-F6EECF244321}">
                <p14:modId xmlns:p14="http://schemas.microsoft.com/office/powerpoint/2010/main" val="322898199"/>
              </p:ext>
            </p:extLst>
          </p:nvPr>
        </p:nvGraphicFramePr>
        <p:xfrm>
          <a:off x="838200" y="4236229"/>
          <a:ext cx="4043765" cy="262098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15091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5050A-4E47-D54F-9864-BF31429E786C}"/>
              </a:ext>
            </a:extLst>
          </p:cNvPr>
          <p:cNvSpPr>
            <a:spLocks noGrp="1"/>
          </p:cNvSpPr>
          <p:nvPr>
            <p:ph type="title"/>
          </p:nvPr>
        </p:nvSpPr>
        <p:spPr/>
        <p:txBody>
          <a:bodyPr/>
          <a:lstStyle/>
          <a:p>
            <a:r>
              <a:rPr lang="en-US" dirty="0"/>
              <a:t>Results: </a:t>
            </a:r>
            <a:r>
              <a:rPr lang="en-GB" i="1" dirty="0" err="1"/>
              <a:t>Platydorina</a:t>
            </a:r>
            <a:r>
              <a:rPr lang="en-GB" i="1" dirty="0"/>
              <a:t> </a:t>
            </a:r>
            <a:r>
              <a:rPr lang="en-GB" i="1" dirty="0" err="1"/>
              <a:t>caudata</a:t>
            </a:r>
            <a:r>
              <a:rPr lang="en-GB" i="1" dirty="0"/>
              <a:t> </a:t>
            </a:r>
            <a:endParaRPr lang="en-US" dirty="0"/>
          </a:p>
        </p:txBody>
      </p:sp>
      <p:sp>
        <p:nvSpPr>
          <p:cNvPr id="3" name="Content Placeholder 2">
            <a:extLst>
              <a:ext uri="{FF2B5EF4-FFF2-40B4-BE49-F238E27FC236}">
                <a16:creationId xmlns:a16="http://schemas.microsoft.com/office/drawing/2014/main" id="{BFA979A0-3BBD-7945-9C97-03EEF42CCF57}"/>
              </a:ext>
            </a:extLst>
          </p:cNvPr>
          <p:cNvSpPr>
            <a:spLocks noGrp="1"/>
          </p:cNvSpPr>
          <p:nvPr>
            <p:ph idx="1"/>
          </p:nvPr>
        </p:nvSpPr>
        <p:spPr/>
        <p:txBody>
          <a:bodyPr/>
          <a:lstStyle/>
          <a:p>
            <a:endParaRPr lang="en-US" dirty="0"/>
          </a:p>
          <a:p>
            <a:endParaRPr lang="en-US" dirty="0"/>
          </a:p>
          <a:p>
            <a:pPr marL="0" indent="0">
              <a:buNone/>
            </a:pPr>
            <a:r>
              <a:rPr lang="en-US" sz="2400" dirty="0"/>
              <a:t>Fisher’s exact probability test (two-tailed): </a:t>
            </a:r>
          </a:p>
          <a:p>
            <a:pPr marL="0" indent="0">
              <a:buNone/>
            </a:pPr>
            <a:r>
              <a:rPr lang="en-US" sz="2400" dirty="0"/>
              <a:t>P-value &lt; </a:t>
            </a:r>
            <a:r>
              <a:rPr lang="en-US" sz="2400" dirty="0">
                <a:solidFill>
                  <a:srgbClr val="FF0000"/>
                </a:solidFill>
              </a:rPr>
              <a:t>0.0001</a:t>
            </a:r>
          </a:p>
        </p:txBody>
      </p:sp>
      <p:graphicFrame>
        <p:nvGraphicFramePr>
          <p:cNvPr id="4" name="Content Placeholder 4">
            <a:extLst>
              <a:ext uri="{FF2B5EF4-FFF2-40B4-BE49-F238E27FC236}">
                <a16:creationId xmlns:a16="http://schemas.microsoft.com/office/drawing/2014/main" id="{3CB992D4-4213-D546-83D2-131AE68F5E7B}"/>
              </a:ext>
            </a:extLst>
          </p:cNvPr>
          <p:cNvGraphicFramePr>
            <a:graphicFrameLocks/>
          </p:cNvGraphicFramePr>
          <p:nvPr>
            <p:extLst>
              <p:ext uri="{D42A27DB-BD31-4B8C-83A1-F6EECF244321}">
                <p14:modId xmlns:p14="http://schemas.microsoft.com/office/powerpoint/2010/main" val="1580802778"/>
              </p:ext>
            </p:extLst>
          </p:nvPr>
        </p:nvGraphicFramePr>
        <p:xfrm>
          <a:off x="838200" y="1529941"/>
          <a:ext cx="10515600" cy="1112520"/>
        </p:xfrm>
        <a:graphic>
          <a:graphicData uri="http://schemas.openxmlformats.org/drawingml/2006/table">
            <a:tbl>
              <a:tblPr firstRow="1" bandRow="1">
                <a:tableStyleId>{0505E3EF-67EA-436B-97B2-0124C06EBD24}</a:tableStyleId>
              </a:tblPr>
              <a:tblGrid>
                <a:gridCol w="2628900">
                  <a:extLst>
                    <a:ext uri="{9D8B030D-6E8A-4147-A177-3AD203B41FA5}">
                      <a16:colId xmlns:a16="http://schemas.microsoft.com/office/drawing/2014/main" val="1027093333"/>
                    </a:ext>
                  </a:extLst>
                </a:gridCol>
                <a:gridCol w="2628900">
                  <a:extLst>
                    <a:ext uri="{9D8B030D-6E8A-4147-A177-3AD203B41FA5}">
                      <a16:colId xmlns:a16="http://schemas.microsoft.com/office/drawing/2014/main" val="874491429"/>
                    </a:ext>
                  </a:extLst>
                </a:gridCol>
                <a:gridCol w="2628900">
                  <a:extLst>
                    <a:ext uri="{9D8B030D-6E8A-4147-A177-3AD203B41FA5}">
                      <a16:colId xmlns:a16="http://schemas.microsoft.com/office/drawing/2014/main" val="1736454956"/>
                    </a:ext>
                  </a:extLst>
                </a:gridCol>
                <a:gridCol w="2628900">
                  <a:extLst>
                    <a:ext uri="{9D8B030D-6E8A-4147-A177-3AD203B41FA5}">
                      <a16:colId xmlns:a16="http://schemas.microsoft.com/office/drawing/2014/main" val="4255944310"/>
                    </a:ext>
                  </a:extLst>
                </a:gridCol>
              </a:tblGrid>
              <a:tr h="370840">
                <a:tc>
                  <a:txBody>
                    <a:bodyPr/>
                    <a:lstStyle/>
                    <a:p>
                      <a:endParaRPr lang="en-US" dirty="0"/>
                    </a:p>
                  </a:txBody>
                  <a:tcPr/>
                </a:tc>
                <a:tc>
                  <a:txBody>
                    <a:bodyPr/>
                    <a:lstStyle/>
                    <a:p>
                      <a:r>
                        <a:rPr lang="en-US" dirty="0"/>
                        <a:t>Alive</a:t>
                      </a:r>
                    </a:p>
                  </a:txBody>
                  <a:tcPr/>
                </a:tc>
                <a:tc>
                  <a:txBody>
                    <a:bodyPr/>
                    <a:lstStyle/>
                    <a:p>
                      <a:r>
                        <a:rPr lang="en-US" dirty="0"/>
                        <a:t>Dead</a:t>
                      </a:r>
                    </a:p>
                  </a:txBody>
                  <a:tcPr/>
                </a:tc>
                <a:tc>
                  <a:txBody>
                    <a:bodyPr/>
                    <a:lstStyle/>
                    <a:p>
                      <a:r>
                        <a:rPr lang="en-US" dirty="0"/>
                        <a:t>Total Colonies</a:t>
                      </a:r>
                    </a:p>
                  </a:txBody>
                  <a:tcPr/>
                </a:tc>
                <a:extLst>
                  <a:ext uri="{0D108BD9-81ED-4DB2-BD59-A6C34878D82A}">
                    <a16:rowId xmlns:a16="http://schemas.microsoft.com/office/drawing/2014/main" val="3317372890"/>
                  </a:ext>
                </a:extLst>
              </a:tr>
              <a:tr h="370840">
                <a:tc>
                  <a:txBody>
                    <a:bodyPr/>
                    <a:lstStyle/>
                    <a:p>
                      <a:r>
                        <a:rPr lang="en-US" b="1" dirty="0"/>
                        <a:t>Standard volvox media</a:t>
                      </a:r>
                    </a:p>
                  </a:txBody>
                  <a:tcPr/>
                </a:tc>
                <a:tc>
                  <a:txBody>
                    <a:bodyPr/>
                    <a:lstStyle/>
                    <a:p>
                      <a:r>
                        <a:rPr lang="en-US" dirty="0"/>
                        <a:t>195</a:t>
                      </a:r>
                    </a:p>
                  </a:txBody>
                  <a:tcPr/>
                </a:tc>
                <a:tc>
                  <a:txBody>
                    <a:bodyPr/>
                    <a:lstStyle/>
                    <a:p>
                      <a:r>
                        <a:rPr lang="en-US" dirty="0"/>
                        <a:t>17</a:t>
                      </a:r>
                    </a:p>
                  </a:txBody>
                  <a:tcPr/>
                </a:tc>
                <a:tc>
                  <a:txBody>
                    <a:bodyPr/>
                    <a:lstStyle/>
                    <a:p>
                      <a:r>
                        <a:rPr lang="en-US" dirty="0"/>
                        <a:t>212</a:t>
                      </a:r>
                    </a:p>
                  </a:txBody>
                  <a:tcPr/>
                </a:tc>
                <a:extLst>
                  <a:ext uri="{0D108BD9-81ED-4DB2-BD59-A6C34878D82A}">
                    <a16:rowId xmlns:a16="http://schemas.microsoft.com/office/drawing/2014/main" val="1738359237"/>
                  </a:ext>
                </a:extLst>
              </a:tr>
              <a:tr h="370840">
                <a:tc>
                  <a:txBody>
                    <a:bodyPr/>
                    <a:lstStyle/>
                    <a:p>
                      <a:r>
                        <a:rPr lang="en-US" b="1" dirty="0"/>
                        <a:t>Nitrogen deprivation</a:t>
                      </a:r>
                    </a:p>
                  </a:txBody>
                  <a:tcPr/>
                </a:tc>
                <a:tc>
                  <a:txBody>
                    <a:bodyPr/>
                    <a:lstStyle/>
                    <a:p>
                      <a:r>
                        <a:rPr lang="en-US" dirty="0"/>
                        <a:t>45</a:t>
                      </a:r>
                    </a:p>
                  </a:txBody>
                  <a:tcPr/>
                </a:tc>
                <a:tc>
                  <a:txBody>
                    <a:bodyPr/>
                    <a:lstStyle/>
                    <a:p>
                      <a:r>
                        <a:rPr lang="en-US" dirty="0"/>
                        <a:t>81</a:t>
                      </a:r>
                    </a:p>
                  </a:txBody>
                  <a:tcPr/>
                </a:tc>
                <a:tc>
                  <a:txBody>
                    <a:bodyPr/>
                    <a:lstStyle/>
                    <a:p>
                      <a:r>
                        <a:rPr lang="en-US" dirty="0"/>
                        <a:t>126</a:t>
                      </a:r>
                    </a:p>
                  </a:txBody>
                  <a:tcPr/>
                </a:tc>
                <a:extLst>
                  <a:ext uri="{0D108BD9-81ED-4DB2-BD59-A6C34878D82A}">
                    <a16:rowId xmlns:a16="http://schemas.microsoft.com/office/drawing/2014/main" val="1065299998"/>
                  </a:ext>
                </a:extLst>
              </a:tr>
            </a:tbl>
          </a:graphicData>
        </a:graphic>
      </p:graphicFrame>
      <p:pic>
        <p:nvPicPr>
          <p:cNvPr id="5" name="Picture 4">
            <a:extLst>
              <a:ext uri="{FF2B5EF4-FFF2-40B4-BE49-F238E27FC236}">
                <a16:creationId xmlns:a16="http://schemas.microsoft.com/office/drawing/2014/main" id="{DD0BC2B2-FB38-9540-AE96-FAB6DADBC0A2}"/>
              </a:ext>
            </a:extLst>
          </p:cNvPr>
          <p:cNvPicPr>
            <a:picLocks noChangeAspect="1"/>
          </p:cNvPicPr>
          <p:nvPr/>
        </p:nvPicPr>
        <p:blipFill>
          <a:blip r:embed="rId2"/>
          <a:stretch>
            <a:fillRect/>
          </a:stretch>
        </p:blipFill>
        <p:spPr>
          <a:xfrm>
            <a:off x="5432873" y="4568059"/>
            <a:ext cx="2689607" cy="2073238"/>
          </a:xfrm>
          <a:prstGeom prst="rect">
            <a:avLst/>
          </a:prstGeom>
        </p:spPr>
      </p:pic>
      <p:pic>
        <p:nvPicPr>
          <p:cNvPr id="6" name="Picture 5">
            <a:extLst>
              <a:ext uri="{FF2B5EF4-FFF2-40B4-BE49-F238E27FC236}">
                <a16:creationId xmlns:a16="http://schemas.microsoft.com/office/drawing/2014/main" id="{7328E78D-CF5B-E04B-A81F-D3026CDCCE11}"/>
              </a:ext>
            </a:extLst>
          </p:cNvPr>
          <p:cNvPicPr>
            <a:picLocks noChangeAspect="1"/>
          </p:cNvPicPr>
          <p:nvPr/>
        </p:nvPicPr>
        <p:blipFill>
          <a:blip r:embed="rId3"/>
          <a:stretch>
            <a:fillRect/>
          </a:stretch>
        </p:blipFill>
        <p:spPr>
          <a:xfrm>
            <a:off x="8803038" y="4579947"/>
            <a:ext cx="2689607" cy="2073238"/>
          </a:xfrm>
          <a:prstGeom prst="rect">
            <a:avLst/>
          </a:prstGeom>
        </p:spPr>
      </p:pic>
      <p:sp>
        <p:nvSpPr>
          <p:cNvPr id="7" name="TextBox 6">
            <a:extLst>
              <a:ext uri="{FF2B5EF4-FFF2-40B4-BE49-F238E27FC236}">
                <a16:creationId xmlns:a16="http://schemas.microsoft.com/office/drawing/2014/main" id="{475B7381-4ABA-314C-87BA-41D9EA2ACFD4}"/>
              </a:ext>
            </a:extLst>
          </p:cNvPr>
          <p:cNvSpPr txBox="1"/>
          <p:nvPr/>
        </p:nvSpPr>
        <p:spPr>
          <a:xfrm>
            <a:off x="6252942" y="4215540"/>
            <a:ext cx="794000" cy="461665"/>
          </a:xfrm>
          <a:prstGeom prst="rect">
            <a:avLst/>
          </a:prstGeom>
          <a:noFill/>
        </p:spPr>
        <p:txBody>
          <a:bodyPr wrap="none" rtlCol="0">
            <a:spAutoFit/>
          </a:bodyPr>
          <a:lstStyle/>
          <a:p>
            <a:r>
              <a:rPr lang="en-US" sz="2400" dirty="0"/>
              <a:t>Alive</a:t>
            </a:r>
          </a:p>
        </p:txBody>
      </p:sp>
      <p:sp>
        <p:nvSpPr>
          <p:cNvPr id="8" name="TextBox 7">
            <a:extLst>
              <a:ext uri="{FF2B5EF4-FFF2-40B4-BE49-F238E27FC236}">
                <a16:creationId xmlns:a16="http://schemas.microsoft.com/office/drawing/2014/main" id="{5B0FBE47-84C6-5846-AD9F-4DA9DC8B3B5D}"/>
              </a:ext>
            </a:extLst>
          </p:cNvPr>
          <p:cNvSpPr txBox="1"/>
          <p:nvPr/>
        </p:nvSpPr>
        <p:spPr>
          <a:xfrm>
            <a:off x="9810248" y="4198727"/>
            <a:ext cx="837089" cy="461665"/>
          </a:xfrm>
          <a:prstGeom prst="rect">
            <a:avLst/>
          </a:prstGeom>
          <a:noFill/>
        </p:spPr>
        <p:txBody>
          <a:bodyPr wrap="none" rtlCol="0">
            <a:spAutoFit/>
          </a:bodyPr>
          <a:lstStyle/>
          <a:p>
            <a:r>
              <a:rPr lang="en-US" sz="2400" dirty="0"/>
              <a:t>Dead</a:t>
            </a:r>
          </a:p>
        </p:txBody>
      </p:sp>
      <p:graphicFrame>
        <p:nvGraphicFramePr>
          <p:cNvPr id="9" name="Chart 8">
            <a:extLst>
              <a:ext uri="{FF2B5EF4-FFF2-40B4-BE49-F238E27FC236}">
                <a16:creationId xmlns:a16="http://schemas.microsoft.com/office/drawing/2014/main" id="{0A801DA5-C531-C645-B800-EAA7C77593A3}"/>
              </a:ext>
            </a:extLst>
          </p:cNvPr>
          <p:cNvGraphicFramePr/>
          <p:nvPr>
            <p:extLst>
              <p:ext uri="{D42A27DB-BD31-4B8C-83A1-F6EECF244321}">
                <p14:modId xmlns:p14="http://schemas.microsoft.com/office/powerpoint/2010/main" val="2288176031"/>
              </p:ext>
            </p:extLst>
          </p:nvPr>
        </p:nvGraphicFramePr>
        <p:xfrm>
          <a:off x="616199" y="3812628"/>
          <a:ext cx="4136116" cy="309055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15150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60187-2B6C-BA4A-809A-27958317515E}"/>
              </a:ext>
            </a:extLst>
          </p:cNvPr>
          <p:cNvSpPr>
            <a:spLocks noGrp="1"/>
          </p:cNvSpPr>
          <p:nvPr>
            <p:ph type="title"/>
          </p:nvPr>
        </p:nvSpPr>
        <p:spPr/>
        <p:txBody>
          <a:bodyPr/>
          <a:lstStyle/>
          <a:p>
            <a:r>
              <a:rPr lang="en-US" dirty="0"/>
              <a:t>Results: </a:t>
            </a:r>
            <a:r>
              <a:rPr lang="en-GB" i="1" dirty="0"/>
              <a:t>Volvox </a:t>
            </a:r>
            <a:r>
              <a:rPr lang="en-GB" i="1" dirty="0" err="1"/>
              <a:t>ferrisii</a:t>
            </a:r>
            <a:endParaRPr lang="en-US" dirty="0"/>
          </a:p>
        </p:txBody>
      </p:sp>
      <p:sp>
        <p:nvSpPr>
          <p:cNvPr id="3" name="Content Placeholder 2">
            <a:extLst>
              <a:ext uri="{FF2B5EF4-FFF2-40B4-BE49-F238E27FC236}">
                <a16:creationId xmlns:a16="http://schemas.microsoft.com/office/drawing/2014/main" id="{AD5C765D-C841-0C40-8612-EC27421800DA}"/>
              </a:ext>
            </a:extLst>
          </p:cNvPr>
          <p:cNvSpPr>
            <a:spLocks noGrp="1"/>
          </p:cNvSpPr>
          <p:nvPr>
            <p:ph idx="1"/>
          </p:nvPr>
        </p:nvSpPr>
        <p:spPr/>
        <p:txBody>
          <a:bodyPr/>
          <a:lstStyle/>
          <a:p>
            <a:endParaRPr lang="en-US" dirty="0"/>
          </a:p>
          <a:p>
            <a:endParaRPr lang="en-US" dirty="0"/>
          </a:p>
          <a:p>
            <a:pPr marL="0" indent="0">
              <a:buNone/>
            </a:pPr>
            <a:r>
              <a:rPr lang="en-US" sz="2400" dirty="0"/>
              <a:t>Fisher’s exact probability test (two-tailed): </a:t>
            </a:r>
          </a:p>
          <a:p>
            <a:pPr marL="0" indent="0">
              <a:buNone/>
            </a:pPr>
            <a:r>
              <a:rPr lang="en-US" sz="2400" dirty="0"/>
              <a:t>P-value = 0.1346</a:t>
            </a:r>
          </a:p>
        </p:txBody>
      </p:sp>
      <p:graphicFrame>
        <p:nvGraphicFramePr>
          <p:cNvPr id="4" name="Content Placeholder 4">
            <a:extLst>
              <a:ext uri="{FF2B5EF4-FFF2-40B4-BE49-F238E27FC236}">
                <a16:creationId xmlns:a16="http://schemas.microsoft.com/office/drawing/2014/main" id="{13798D5D-3978-0142-AE7F-0A77E84E1B53}"/>
              </a:ext>
            </a:extLst>
          </p:cNvPr>
          <p:cNvGraphicFramePr>
            <a:graphicFrameLocks/>
          </p:cNvGraphicFramePr>
          <p:nvPr>
            <p:extLst>
              <p:ext uri="{D42A27DB-BD31-4B8C-83A1-F6EECF244321}">
                <p14:modId xmlns:p14="http://schemas.microsoft.com/office/powerpoint/2010/main" val="1707158914"/>
              </p:ext>
            </p:extLst>
          </p:nvPr>
        </p:nvGraphicFramePr>
        <p:xfrm>
          <a:off x="838200" y="1555553"/>
          <a:ext cx="10515600" cy="1112520"/>
        </p:xfrm>
        <a:graphic>
          <a:graphicData uri="http://schemas.openxmlformats.org/drawingml/2006/table">
            <a:tbl>
              <a:tblPr firstRow="1" bandRow="1">
                <a:tableStyleId>{0505E3EF-67EA-436B-97B2-0124C06EBD24}</a:tableStyleId>
              </a:tblPr>
              <a:tblGrid>
                <a:gridCol w="2628900">
                  <a:extLst>
                    <a:ext uri="{9D8B030D-6E8A-4147-A177-3AD203B41FA5}">
                      <a16:colId xmlns:a16="http://schemas.microsoft.com/office/drawing/2014/main" val="1027093333"/>
                    </a:ext>
                  </a:extLst>
                </a:gridCol>
                <a:gridCol w="2628900">
                  <a:extLst>
                    <a:ext uri="{9D8B030D-6E8A-4147-A177-3AD203B41FA5}">
                      <a16:colId xmlns:a16="http://schemas.microsoft.com/office/drawing/2014/main" val="874491429"/>
                    </a:ext>
                  </a:extLst>
                </a:gridCol>
                <a:gridCol w="2628900">
                  <a:extLst>
                    <a:ext uri="{9D8B030D-6E8A-4147-A177-3AD203B41FA5}">
                      <a16:colId xmlns:a16="http://schemas.microsoft.com/office/drawing/2014/main" val="1736454956"/>
                    </a:ext>
                  </a:extLst>
                </a:gridCol>
                <a:gridCol w="2628900">
                  <a:extLst>
                    <a:ext uri="{9D8B030D-6E8A-4147-A177-3AD203B41FA5}">
                      <a16:colId xmlns:a16="http://schemas.microsoft.com/office/drawing/2014/main" val="4255944310"/>
                    </a:ext>
                  </a:extLst>
                </a:gridCol>
              </a:tblGrid>
              <a:tr h="370840">
                <a:tc>
                  <a:txBody>
                    <a:bodyPr/>
                    <a:lstStyle/>
                    <a:p>
                      <a:endParaRPr lang="en-US" dirty="0"/>
                    </a:p>
                  </a:txBody>
                  <a:tcPr/>
                </a:tc>
                <a:tc>
                  <a:txBody>
                    <a:bodyPr/>
                    <a:lstStyle/>
                    <a:p>
                      <a:r>
                        <a:rPr lang="en-US" dirty="0"/>
                        <a:t>Alive</a:t>
                      </a:r>
                    </a:p>
                  </a:txBody>
                  <a:tcPr/>
                </a:tc>
                <a:tc>
                  <a:txBody>
                    <a:bodyPr/>
                    <a:lstStyle/>
                    <a:p>
                      <a:r>
                        <a:rPr lang="en-US" dirty="0"/>
                        <a:t>Dead</a:t>
                      </a:r>
                    </a:p>
                  </a:txBody>
                  <a:tcPr/>
                </a:tc>
                <a:tc>
                  <a:txBody>
                    <a:bodyPr/>
                    <a:lstStyle/>
                    <a:p>
                      <a:r>
                        <a:rPr lang="en-US" dirty="0"/>
                        <a:t>Total Colonies</a:t>
                      </a:r>
                    </a:p>
                  </a:txBody>
                  <a:tcPr/>
                </a:tc>
                <a:extLst>
                  <a:ext uri="{0D108BD9-81ED-4DB2-BD59-A6C34878D82A}">
                    <a16:rowId xmlns:a16="http://schemas.microsoft.com/office/drawing/2014/main" val="3317372890"/>
                  </a:ext>
                </a:extLst>
              </a:tr>
              <a:tr h="370840">
                <a:tc>
                  <a:txBody>
                    <a:bodyPr/>
                    <a:lstStyle/>
                    <a:p>
                      <a:r>
                        <a:rPr lang="en-US" b="1" dirty="0"/>
                        <a:t>Standard volvox media</a:t>
                      </a:r>
                    </a:p>
                  </a:txBody>
                  <a:tcPr/>
                </a:tc>
                <a:tc>
                  <a:txBody>
                    <a:bodyPr/>
                    <a:lstStyle/>
                    <a:p>
                      <a:r>
                        <a:rPr lang="en-US" dirty="0"/>
                        <a:t>29</a:t>
                      </a:r>
                    </a:p>
                  </a:txBody>
                  <a:tcPr/>
                </a:tc>
                <a:tc>
                  <a:txBody>
                    <a:bodyPr/>
                    <a:lstStyle/>
                    <a:p>
                      <a:r>
                        <a:rPr lang="en-US" dirty="0"/>
                        <a:t>34</a:t>
                      </a:r>
                    </a:p>
                  </a:txBody>
                  <a:tcPr/>
                </a:tc>
                <a:tc>
                  <a:txBody>
                    <a:bodyPr/>
                    <a:lstStyle/>
                    <a:p>
                      <a:r>
                        <a:rPr lang="en-US" dirty="0"/>
                        <a:t>63</a:t>
                      </a:r>
                    </a:p>
                  </a:txBody>
                  <a:tcPr/>
                </a:tc>
                <a:extLst>
                  <a:ext uri="{0D108BD9-81ED-4DB2-BD59-A6C34878D82A}">
                    <a16:rowId xmlns:a16="http://schemas.microsoft.com/office/drawing/2014/main" val="1738359237"/>
                  </a:ext>
                </a:extLst>
              </a:tr>
              <a:tr h="370840">
                <a:tc>
                  <a:txBody>
                    <a:bodyPr/>
                    <a:lstStyle/>
                    <a:p>
                      <a:r>
                        <a:rPr lang="en-US" b="1" dirty="0"/>
                        <a:t>Nitrogen deprivation</a:t>
                      </a:r>
                    </a:p>
                  </a:txBody>
                  <a:tcPr/>
                </a:tc>
                <a:tc>
                  <a:txBody>
                    <a:bodyPr/>
                    <a:lstStyle/>
                    <a:p>
                      <a:r>
                        <a:rPr lang="en-US" dirty="0"/>
                        <a:t>18</a:t>
                      </a:r>
                    </a:p>
                  </a:txBody>
                  <a:tcPr/>
                </a:tc>
                <a:tc>
                  <a:txBody>
                    <a:bodyPr/>
                    <a:lstStyle/>
                    <a:p>
                      <a:r>
                        <a:rPr lang="en-US" dirty="0"/>
                        <a:t>39</a:t>
                      </a:r>
                    </a:p>
                  </a:txBody>
                  <a:tcPr/>
                </a:tc>
                <a:tc>
                  <a:txBody>
                    <a:bodyPr/>
                    <a:lstStyle/>
                    <a:p>
                      <a:r>
                        <a:rPr lang="en-US" dirty="0"/>
                        <a:t>57</a:t>
                      </a:r>
                    </a:p>
                  </a:txBody>
                  <a:tcPr/>
                </a:tc>
                <a:extLst>
                  <a:ext uri="{0D108BD9-81ED-4DB2-BD59-A6C34878D82A}">
                    <a16:rowId xmlns:a16="http://schemas.microsoft.com/office/drawing/2014/main" val="1065299998"/>
                  </a:ext>
                </a:extLst>
              </a:tr>
            </a:tbl>
          </a:graphicData>
        </a:graphic>
      </p:graphicFrame>
      <p:pic>
        <p:nvPicPr>
          <p:cNvPr id="5" name="Picture 4">
            <a:extLst>
              <a:ext uri="{FF2B5EF4-FFF2-40B4-BE49-F238E27FC236}">
                <a16:creationId xmlns:a16="http://schemas.microsoft.com/office/drawing/2014/main" id="{B7111EF9-2D91-6E45-BF41-59B927BC5A52}"/>
              </a:ext>
            </a:extLst>
          </p:cNvPr>
          <p:cNvPicPr>
            <a:picLocks noChangeAspect="1"/>
          </p:cNvPicPr>
          <p:nvPr/>
        </p:nvPicPr>
        <p:blipFill>
          <a:blip r:embed="rId2"/>
          <a:stretch>
            <a:fillRect/>
          </a:stretch>
        </p:blipFill>
        <p:spPr>
          <a:xfrm>
            <a:off x="9144001" y="4387823"/>
            <a:ext cx="2209800" cy="2087034"/>
          </a:xfrm>
          <a:prstGeom prst="rect">
            <a:avLst/>
          </a:prstGeom>
        </p:spPr>
      </p:pic>
      <p:pic>
        <p:nvPicPr>
          <p:cNvPr id="6" name="Picture 5">
            <a:extLst>
              <a:ext uri="{FF2B5EF4-FFF2-40B4-BE49-F238E27FC236}">
                <a16:creationId xmlns:a16="http://schemas.microsoft.com/office/drawing/2014/main" id="{4BF194CB-7E7A-1F44-B14D-77E9F2ADABCF}"/>
              </a:ext>
            </a:extLst>
          </p:cNvPr>
          <p:cNvPicPr>
            <a:picLocks noChangeAspect="1"/>
          </p:cNvPicPr>
          <p:nvPr/>
        </p:nvPicPr>
        <p:blipFill>
          <a:blip r:embed="rId3"/>
          <a:stretch>
            <a:fillRect/>
          </a:stretch>
        </p:blipFill>
        <p:spPr>
          <a:xfrm>
            <a:off x="6194280" y="4424078"/>
            <a:ext cx="2389215" cy="2089858"/>
          </a:xfrm>
          <a:prstGeom prst="rect">
            <a:avLst/>
          </a:prstGeom>
        </p:spPr>
      </p:pic>
      <p:sp>
        <p:nvSpPr>
          <p:cNvPr id="7" name="TextBox 6">
            <a:extLst>
              <a:ext uri="{FF2B5EF4-FFF2-40B4-BE49-F238E27FC236}">
                <a16:creationId xmlns:a16="http://schemas.microsoft.com/office/drawing/2014/main" id="{A5CFAD5F-A61D-734D-8FAC-79D00DDBE4CF}"/>
              </a:ext>
            </a:extLst>
          </p:cNvPr>
          <p:cNvSpPr txBox="1"/>
          <p:nvPr/>
        </p:nvSpPr>
        <p:spPr>
          <a:xfrm>
            <a:off x="6881247" y="4053186"/>
            <a:ext cx="794000" cy="461665"/>
          </a:xfrm>
          <a:prstGeom prst="rect">
            <a:avLst/>
          </a:prstGeom>
          <a:noFill/>
        </p:spPr>
        <p:txBody>
          <a:bodyPr wrap="none" rtlCol="0">
            <a:spAutoFit/>
          </a:bodyPr>
          <a:lstStyle/>
          <a:p>
            <a:r>
              <a:rPr lang="en-US" sz="2400" dirty="0"/>
              <a:t>Alive</a:t>
            </a:r>
          </a:p>
        </p:txBody>
      </p:sp>
      <p:sp>
        <p:nvSpPr>
          <p:cNvPr id="8" name="TextBox 7">
            <a:extLst>
              <a:ext uri="{FF2B5EF4-FFF2-40B4-BE49-F238E27FC236}">
                <a16:creationId xmlns:a16="http://schemas.microsoft.com/office/drawing/2014/main" id="{A7F63741-3730-D843-90AD-B444AA94CF48}"/>
              </a:ext>
            </a:extLst>
          </p:cNvPr>
          <p:cNvSpPr txBox="1"/>
          <p:nvPr/>
        </p:nvSpPr>
        <p:spPr>
          <a:xfrm>
            <a:off x="9911308" y="4018491"/>
            <a:ext cx="837089" cy="461665"/>
          </a:xfrm>
          <a:prstGeom prst="rect">
            <a:avLst/>
          </a:prstGeom>
          <a:noFill/>
        </p:spPr>
        <p:txBody>
          <a:bodyPr wrap="none" rtlCol="0">
            <a:spAutoFit/>
          </a:bodyPr>
          <a:lstStyle/>
          <a:p>
            <a:r>
              <a:rPr lang="en-US" sz="2400" dirty="0"/>
              <a:t>Dead</a:t>
            </a:r>
          </a:p>
        </p:txBody>
      </p:sp>
      <p:graphicFrame>
        <p:nvGraphicFramePr>
          <p:cNvPr id="9" name="Chart 8">
            <a:extLst>
              <a:ext uri="{FF2B5EF4-FFF2-40B4-BE49-F238E27FC236}">
                <a16:creationId xmlns:a16="http://schemas.microsoft.com/office/drawing/2014/main" id="{AC59A1DF-B25B-4A4E-9611-CB7D3C3DC2F8}"/>
              </a:ext>
            </a:extLst>
          </p:cNvPr>
          <p:cNvGraphicFramePr/>
          <p:nvPr>
            <p:extLst>
              <p:ext uri="{D42A27DB-BD31-4B8C-83A1-F6EECF244321}">
                <p14:modId xmlns:p14="http://schemas.microsoft.com/office/powerpoint/2010/main" val="3350707226"/>
              </p:ext>
            </p:extLst>
          </p:nvPr>
        </p:nvGraphicFramePr>
        <p:xfrm>
          <a:off x="619932" y="3803388"/>
          <a:ext cx="4246536" cy="299811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97848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1BBB4-1167-2045-82B6-B8C75E90FD8D}"/>
              </a:ext>
            </a:extLst>
          </p:cNvPr>
          <p:cNvSpPr>
            <a:spLocks noGrp="1"/>
          </p:cNvSpPr>
          <p:nvPr>
            <p:ph type="title"/>
          </p:nvPr>
        </p:nvSpPr>
        <p:spPr/>
        <p:txBody>
          <a:bodyPr/>
          <a:lstStyle/>
          <a:p>
            <a:r>
              <a:rPr lang="en-US" dirty="0"/>
              <a:t>Results</a:t>
            </a:r>
          </a:p>
        </p:txBody>
      </p:sp>
      <p:graphicFrame>
        <p:nvGraphicFramePr>
          <p:cNvPr id="6" name="Chart 5">
            <a:extLst>
              <a:ext uri="{FF2B5EF4-FFF2-40B4-BE49-F238E27FC236}">
                <a16:creationId xmlns:a16="http://schemas.microsoft.com/office/drawing/2014/main" id="{D0D23865-35AD-7A41-B610-09A26C083D5F}"/>
              </a:ext>
            </a:extLst>
          </p:cNvPr>
          <p:cNvGraphicFramePr>
            <a:graphicFrameLocks/>
          </p:cNvGraphicFramePr>
          <p:nvPr>
            <p:extLst>
              <p:ext uri="{D42A27DB-BD31-4B8C-83A1-F6EECF244321}">
                <p14:modId xmlns:p14="http://schemas.microsoft.com/office/powerpoint/2010/main" val="2893340115"/>
              </p:ext>
            </p:extLst>
          </p:nvPr>
        </p:nvGraphicFramePr>
        <p:xfrm>
          <a:off x="1299340" y="1433451"/>
          <a:ext cx="8991697" cy="478490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DB393ABD-E785-6848-8FEA-0C382783F9E6}"/>
              </a:ext>
            </a:extLst>
          </p:cNvPr>
          <p:cNvSpPr txBox="1"/>
          <p:nvPr/>
        </p:nvSpPr>
        <p:spPr>
          <a:xfrm>
            <a:off x="1735514" y="5668673"/>
            <a:ext cx="667042" cy="400110"/>
          </a:xfrm>
          <a:prstGeom prst="rect">
            <a:avLst/>
          </a:prstGeom>
          <a:noFill/>
        </p:spPr>
        <p:txBody>
          <a:bodyPr wrap="none" rtlCol="0">
            <a:spAutoFit/>
          </a:bodyPr>
          <a:lstStyle/>
          <a:p>
            <a:r>
              <a:rPr lang="en-US" sz="2000" dirty="0"/>
              <a:t>SVM</a:t>
            </a:r>
          </a:p>
        </p:txBody>
      </p:sp>
      <p:sp>
        <p:nvSpPr>
          <p:cNvPr id="8" name="TextBox 7">
            <a:extLst>
              <a:ext uri="{FF2B5EF4-FFF2-40B4-BE49-F238E27FC236}">
                <a16:creationId xmlns:a16="http://schemas.microsoft.com/office/drawing/2014/main" id="{FC1F7C5C-4DE2-1F44-8ADB-1DEE4132B3A7}"/>
              </a:ext>
            </a:extLst>
          </p:cNvPr>
          <p:cNvSpPr txBox="1"/>
          <p:nvPr/>
        </p:nvSpPr>
        <p:spPr>
          <a:xfrm>
            <a:off x="2544156" y="5668673"/>
            <a:ext cx="428322" cy="400110"/>
          </a:xfrm>
          <a:prstGeom prst="rect">
            <a:avLst/>
          </a:prstGeom>
          <a:noFill/>
        </p:spPr>
        <p:txBody>
          <a:bodyPr wrap="none" rtlCol="0">
            <a:spAutoFit/>
          </a:bodyPr>
          <a:lstStyle/>
          <a:p>
            <a:r>
              <a:rPr lang="en-US" sz="2000" dirty="0"/>
              <a:t>N-</a:t>
            </a:r>
          </a:p>
        </p:txBody>
      </p:sp>
      <p:sp>
        <p:nvSpPr>
          <p:cNvPr id="9" name="TextBox 8">
            <a:extLst>
              <a:ext uri="{FF2B5EF4-FFF2-40B4-BE49-F238E27FC236}">
                <a16:creationId xmlns:a16="http://schemas.microsoft.com/office/drawing/2014/main" id="{96823964-6974-5A41-9815-3496D5E4F804}"/>
              </a:ext>
            </a:extLst>
          </p:cNvPr>
          <p:cNvSpPr txBox="1"/>
          <p:nvPr/>
        </p:nvSpPr>
        <p:spPr>
          <a:xfrm>
            <a:off x="1448553" y="5976450"/>
            <a:ext cx="1747017" cy="369332"/>
          </a:xfrm>
          <a:prstGeom prst="rect">
            <a:avLst/>
          </a:prstGeom>
          <a:noFill/>
        </p:spPr>
        <p:txBody>
          <a:bodyPr wrap="none" rtlCol="0">
            <a:spAutoFit/>
          </a:bodyPr>
          <a:lstStyle/>
          <a:p>
            <a:r>
              <a:rPr lang="en-US" i="1" dirty="0"/>
              <a:t>Chlamydomonas</a:t>
            </a:r>
          </a:p>
        </p:txBody>
      </p:sp>
      <p:sp>
        <p:nvSpPr>
          <p:cNvPr id="10" name="TextBox 9">
            <a:extLst>
              <a:ext uri="{FF2B5EF4-FFF2-40B4-BE49-F238E27FC236}">
                <a16:creationId xmlns:a16="http://schemas.microsoft.com/office/drawing/2014/main" id="{D602C289-0A66-3840-98F4-22F51062EF33}"/>
              </a:ext>
            </a:extLst>
          </p:cNvPr>
          <p:cNvSpPr txBox="1"/>
          <p:nvPr/>
        </p:nvSpPr>
        <p:spPr>
          <a:xfrm>
            <a:off x="4248133" y="5976450"/>
            <a:ext cx="933269" cy="369332"/>
          </a:xfrm>
          <a:prstGeom prst="rect">
            <a:avLst/>
          </a:prstGeom>
          <a:noFill/>
        </p:spPr>
        <p:txBody>
          <a:bodyPr wrap="none" rtlCol="0">
            <a:spAutoFit/>
          </a:bodyPr>
          <a:lstStyle/>
          <a:p>
            <a:r>
              <a:rPr lang="en-US" i="1" dirty="0"/>
              <a:t>Gonium</a:t>
            </a:r>
          </a:p>
        </p:txBody>
      </p:sp>
      <p:sp>
        <p:nvSpPr>
          <p:cNvPr id="11" name="TextBox 10">
            <a:extLst>
              <a:ext uri="{FF2B5EF4-FFF2-40B4-BE49-F238E27FC236}">
                <a16:creationId xmlns:a16="http://schemas.microsoft.com/office/drawing/2014/main" id="{DA5DCAB5-2D19-0A41-B530-5866EA0221C9}"/>
              </a:ext>
            </a:extLst>
          </p:cNvPr>
          <p:cNvSpPr txBox="1"/>
          <p:nvPr/>
        </p:nvSpPr>
        <p:spPr>
          <a:xfrm>
            <a:off x="6384467" y="5976450"/>
            <a:ext cx="1252266" cy="369332"/>
          </a:xfrm>
          <a:prstGeom prst="rect">
            <a:avLst/>
          </a:prstGeom>
          <a:noFill/>
        </p:spPr>
        <p:txBody>
          <a:bodyPr wrap="none" rtlCol="0">
            <a:spAutoFit/>
          </a:bodyPr>
          <a:lstStyle/>
          <a:p>
            <a:r>
              <a:rPr lang="en-US" i="1" dirty="0" err="1"/>
              <a:t>Platydorina</a:t>
            </a:r>
            <a:endParaRPr lang="en-US" i="1" dirty="0"/>
          </a:p>
        </p:txBody>
      </p:sp>
      <p:sp>
        <p:nvSpPr>
          <p:cNvPr id="12" name="TextBox 11">
            <a:extLst>
              <a:ext uri="{FF2B5EF4-FFF2-40B4-BE49-F238E27FC236}">
                <a16:creationId xmlns:a16="http://schemas.microsoft.com/office/drawing/2014/main" id="{4D3B01AA-5BB9-DB4D-9037-57018327026E}"/>
              </a:ext>
            </a:extLst>
          </p:cNvPr>
          <p:cNvSpPr txBox="1"/>
          <p:nvPr/>
        </p:nvSpPr>
        <p:spPr>
          <a:xfrm>
            <a:off x="8839798" y="5976450"/>
            <a:ext cx="799963" cy="369332"/>
          </a:xfrm>
          <a:prstGeom prst="rect">
            <a:avLst/>
          </a:prstGeom>
          <a:noFill/>
        </p:spPr>
        <p:txBody>
          <a:bodyPr wrap="none" rtlCol="0">
            <a:spAutoFit/>
          </a:bodyPr>
          <a:lstStyle/>
          <a:p>
            <a:r>
              <a:rPr lang="en-US" i="1" dirty="0"/>
              <a:t>Volvox</a:t>
            </a:r>
          </a:p>
        </p:txBody>
      </p:sp>
    </p:spTree>
    <p:extLst>
      <p:ext uri="{BB962C8B-B14F-4D97-AF65-F5344CB8AC3E}">
        <p14:creationId xmlns:p14="http://schemas.microsoft.com/office/powerpoint/2010/main" val="4061852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6769"/>
            <a:ext cx="10515600" cy="1325563"/>
          </a:xfrm>
        </p:spPr>
        <p:txBody>
          <a:bodyPr/>
          <a:lstStyle/>
          <a:p>
            <a:r>
              <a:rPr lang="en-GB" dirty="0"/>
              <a:t>Conclusions</a:t>
            </a:r>
          </a:p>
        </p:txBody>
      </p:sp>
      <p:sp>
        <p:nvSpPr>
          <p:cNvPr id="3" name="Content Placeholder 2"/>
          <p:cNvSpPr>
            <a:spLocks noGrp="1"/>
          </p:cNvSpPr>
          <p:nvPr>
            <p:ph idx="1"/>
          </p:nvPr>
        </p:nvSpPr>
        <p:spPr>
          <a:xfrm>
            <a:off x="356461" y="1596325"/>
            <a:ext cx="10997339" cy="4580638"/>
          </a:xfrm>
        </p:spPr>
        <p:txBody>
          <a:bodyPr>
            <a:normAutofit fontScale="92500" lnSpcReduction="20000"/>
          </a:bodyPr>
          <a:lstStyle/>
          <a:p>
            <a:r>
              <a:rPr lang="en-GB" sz="3100" dirty="0"/>
              <a:t>There is a higher proportion of live colonies in N- for </a:t>
            </a:r>
            <a:r>
              <a:rPr lang="en-GB" sz="3100" i="1" dirty="0"/>
              <a:t>Chlamydomonas </a:t>
            </a:r>
            <a:r>
              <a:rPr lang="en-GB" sz="3100" dirty="0"/>
              <a:t>and </a:t>
            </a:r>
            <a:r>
              <a:rPr lang="en-GB" sz="3100" i="1" dirty="0"/>
              <a:t>Gonium</a:t>
            </a:r>
          </a:p>
          <a:p>
            <a:pPr lvl="1"/>
            <a:r>
              <a:rPr lang="en-GB" dirty="0"/>
              <a:t>This shows that </a:t>
            </a:r>
            <a:r>
              <a:rPr lang="en-GB" i="1" dirty="0"/>
              <a:t>Gonium’s</a:t>
            </a:r>
            <a:r>
              <a:rPr lang="en-GB" dirty="0"/>
              <a:t> tactic to become unicellular when placed under stress may increase cell survival</a:t>
            </a:r>
          </a:p>
          <a:p>
            <a:r>
              <a:rPr lang="en-GB" sz="3100" dirty="0"/>
              <a:t>This indicates there are cell-level survival costs associated with being multicellular</a:t>
            </a:r>
          </a:p>
          <a:p>
            <a:r>
              <a:rPr lang="en-GB" sz="3100" dirty="0"/>
              <a:t>Every species, except for volvox, showed differences in cell survival in response to stress</a:t>
            </a:r>
          </a:p>
          <a:p>
            <a:pPr lvl="1"/>
            <a:r>
              <a:rPr lang="en-GB" dirty="0"/>
              <a:t>The proportion of alive versus dead colonies is significantly different among the two treatments</a:t>
            </a:r>
          </a:p>
          <a:p>
            <a:pPr lvl="1"/>
            <a:r>
              <a:rPr lang="en-GB" dirty="0"/>
              <a:t>High rate of death in volvox colonies for both treatments may be due to their large size in relation to the wells</a:t>
            </a:r>
          </a:p>
          <a:p>
            <a:pPr lvl="2"/>
            <a:r>
              <a:rPr lang="en-GB" dirty="0"/>
              <a:t>Deficiency in nutrients? </a:t>
            </a:r>
          </a:p>
          <a:p>
            <a:r>
              <a:rPr lang="en-GB" sz="3100" dirty="0"/>
              <a:t>Additional analysis needed</a:t>
            </a:r>
          </a:p>
          <a:p>
            <a:pPr marL="0" indent="0">
              <a:buNone/>
            </a:pPr>
            <a:endParaRPr lang="en-GB" dirty="0"/>
          </a:p>
          <a:p>
            <a:pPr marL="0" indent="0">
              <a:buNone/>
            </a:pPr>
            <a:endParaRPr lang="en-GB" dirty="0"/>
          </a:p>
          <a:p>
            <a:endParaRPr lang="en-GB" dirty="0"/>
          </a:p>
        </p:txBody>
      </p:sp>
    </p:spTree>
    <p:extLst>
      <p:ext uri="{BB962C8B-B14F-4D97-AF65-F5344CB8AC3E}">
        <p14:creationId xmlns:p14="http://schemas.microsoft.com/office/powerpoint/2010/main" val="2206255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Acknowledgements</a:t>
            </a:r>
            <a:endParaRPr lang="en-GB" dirty="0"/>
          </a:p>
        </p:txBody>
      </p:sp>
      <p:sp>
        <p:nvSpPr>
          <p:cNvPr id="3" name="Content Placeholder 2"/>
          <p:cNvSpPr>
            <a:spLocks noGrp="1"/>
          </p:cNvSpPr>
          <p:nvPr>
            <p:ph idx="1"/>
          </p:nvPr>
        </p:nvSpPr>
        <p:spPr>
          <a:xfrm>
            <a:off x="913795" y="1732449"/>
            <a:ext cx="10353762" cy="4808051"/>
          </a:xfrm>
        </p:spPr>
        <p:txBody>
          <a:bodyPr>
            <a:normAutofit/>
          </a:bodyPr>
          <a:lstStyle/>
          <a:p>
            <a:r>
              <a:rPr lang="en-US" dirty="0"/>
              <a:t>Dr. Rick </a:t>
            </a:r>
            <a:r>
              <a:rPr lang="en-US" dirty="0" err="1"/>
              <a:t>Michod</a:t>
            </a:r>
            <a:endParaRPr lang="en-US" dirty="0"/>
          </a:p>
          <a:p>
            <a:r>
              <a:rPr lang="en-US" dirty="0" err="1"/>
              <a:t>Michod</a:t>
            </a:r>
            <a:r>
              <a:rPr lang="en-US" dirty="0"/>
              <a:t> Lab</a:t>
            </a:r>
          </a:p>
          <a:p>
            <a:pPr lvl="1"/>
            <a:r>
              <a:rPr lang="en-US" dirty="0"/>
              <a:t>Dinah Davison</a:t>
            </a:r>
          </a:p>
          <a:p>
            <a:pPr lvl="1"/>
            <a:r>
              <a:rPr lang="en-US" dirty="0"/>
              <a:t>Zach </a:t>
            </a:r>
            <a:r>
              <a:rPr lang="en-US" dirty="0" err="1"/>
              <a:t>Grochau</a:t>
            </a:r>
            <a:r>
              <a:rPr lang="en-US" dirty="0"/>
              <a:t>-Wright</a:t>
            </a:r>
          </a:p>
          <a:p>
            <a:r>
              <a:rPr lang="en-US" dirty="0"/>
              <a:t>Arizona Space Grant</a:t>
            </a:r>
          </a:p>
        </p:txBody>
      </p:sp>
      <p:pic>
        <p:nvPicPr>
          <p:cNvPr id="5" name="Picture 33" descr="http://pmm.nasa.gov/sites/default/files/NASA-Logo-Lar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92718" y="1937373"/>
            <a:ext cx="2568919" cy="20947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0676" y="4107024"/>
            <a:ext cx="3263083" cy="2669796"/>
          </a:xfrm>
          <a:prstGeom prst="rect">
            <a:avLst/>
          </a:prstGeom>
        </p:spPr>
      </p:pic>
      <p:pic>
        <p:nvPicPr>
          <p:cNvPr id="1026" name="Picture 2" descr="Image result for UA EE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5184" y="1791896"/>
            <a:ext cx="2293454" cy="22934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BB0E453-0834-0D49-9078-433F1627EE52}"/>
              </a:ext>
            </a:extLst>
          </p:cNvPr>
          <p:cNvPicPr>
            <a:picLocks noChangeAspect="1"/>
          </p:cNvPicPr>
          <p:nvPr/>
        </p:nvPicPr>
        <p:blipFill>
          <a:blip r:embed="rId6"/>
          <a:stretch>
            <a:fillRect/>
          </a:stretch>
        </p:blipFill>
        <p:spPr>
          <a:xfrm>
            <a:off x="9568543" y="4278426"/>
            <a:ext cx="2041071" cy="2305654"/>
          </a:xfrm>
          <a:prstGeom prst="rect">
            <a:avLst/>
          </a:prstGeom>
        </p:spPr>
      </p:pic>
    </p:spTree>
    <p:extLst>
      <p:ext uri="{BB962C8B-B14F-4D97-AF65-F5344CB8AC3E}">
        <p14:creationId xmlns:p14="http://schemas.microsoft.com/office/powerpoint/2010/main" val="3055630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0D65-10AF-5B46-B783-81BCB1E8DE24}"/>
              </a:ext>
            </a:extLst>
          </p:cNvPr>
          <p:cNvSpPr>
            <a:spLocks noGrp="1"/>
          </p:cNvSpPr>
          <p:nvPr>
            <p:ph type="title"/>
          </p:nvPr>
        </p:nvSpPr>
        <p:spPr/>
        <p:txBody>
          <a:bodyPr/>
          <a:lstStyle/>
          <a:p>
            <a:r>
              <a:rPr lang="en-US" dirty="0"/>
              <a:t>The end…</a:t>
            </a:r>
          </a:p>
        </p:txBody>
      </p:sp>
      <p:sp>
        <p:nvSpPr>
          <p:cNvPr id="3" name="Content Placeholder 2">
            <a:extLst>
              <a:ext uri="{FF2B5EF4-FFF2-40B4-BE49-F238E27FC236}">
                <a16:creationId xmlns:a16="http://schemas.microsoft.com/office/drawing/2014/main" id="{E3951B79-3320-524F-A127-E0A511D9EDC2}"/>
              </a:ext>
            </a:extLst>
          </p:cNvPr>
          <p:cNvSpPr>
            <a:spLocks noGrp="1"/>
          </p:cNvSpPr>
          <p:nvPr>
            <p:ph idx="1"/>
          </p:nvPr>
        </p:nvSpPr>
        <p:spPr/>
        <p:txBody>
          <a:bodyPr/>
          <a:lstStyle/>
          <a:p>
            <a:endParaRPr lang="en-US" dirty="0"/>
          </a:p>
          <a:p>
            <a:endParaRPr lang="en-US" dirty="0"/>
          </a:p>
          <a:p>
            <a:pPr marL="0" indent="0" algn="ctr">
              <a:buNone/>
            </a:pPr>
            <a:r>
              <a:rPr lang="en-US" sz="4800" dirty="0"/>
              <a:t>Thank you!</a:t>
            </a:r>
          </a:p>
        </p:txBody>
      </p:sp>
    </p:spTree>
    <p:extLst>
      <p:ext uri="{BB962C8B-B14F-4D97-AF65-F5344CB8AC3E}">
        <p14:creationId xmlns:p14="http://schemas.microsoft.com/office/powerpoint/2010/main" val="247595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Evolutionary transitions in individuality</a:t>
            </a:r>
          </a:p>
        </p:txBody>
      </p:sp>
      <p:sp>
        <p:nvSpPr>
          <p:cNvPr id="3" name="Content Placeholder 2"/>
          <p:cNvSpPr>
            <a:spLocks noGrp="1"/>
          </p:cNvSpPr>
          <p:nvPr>
            <p:ph idx="1"/>
          </p:nvPr>
        </p:nvSpPr>
        <p:spPr/>
        <p:txBody>
          <a:bodyPr/>
          <a:lstStyle/>
          <a:p>
            <a:r>
              <a:rPr lang="en-GB" dirty="0"/>
              <a:t>Groups of individuals become new kinds of individuals</a:t>
            </a:r>
          </a:p>
          <a:p>
            <a:pPr lvl="1"/>
            <a:r>
              <a:rPr lang="en-GB" dirty="0"/>
              <a:t>Fitness reorganized</a:t>
            </a:r>
          </a:p>
          <a:p>
            <a:r>
              <a:rPr lang="en-GB" dirty="0"/>
              <a:t>(</a:t>
            </a:r>
            <a:r>
              <a:rPr lang="en-GB" dirty="0" err="1"/>
              <a:t>i</a:t>
            </a:r>
            <a:r>
              <a:rPr lang="en-GB" dirty="0"/>
              <a:t>) Groups formed</a:t>
            </a:r>
          </a:p>
          <a:p>
            <a:r>
              <a:rPr lang="en-GB" dirty="0"/>
              <a:t>(ii) Cooperation among cells</a:t>
            </a:r>
          </a:p>
          <a:p>
            <a:r>
              <a:rPr lang="en-GB" dirty="0"/>
              <a:t>(iii) Cheating </a:t>
            </a:r>
            <a:r>
              <a:rPr lang="en-GB" dirty="0">
                <a:sym typeface="Wingdings" panose="05000000000000000000" pitchFamily="2" charset="2"/>
              </a:rPr>
              <a:t> conflict among cells</a:t>
            </a:r>
          </a:p>
          <a:p>
            <a:r>
              <a:rPr lang="en-GB" dirty="0">
                <a:sym typeface="Wingdings" panose="05000000000000000000" pitchFamily="2" charset="2"/>
              </a:rPr>
              <a:t>(iv) Conflict mediation  increased cooperation</a:t>
            </a:r>
          </a:p>
          <a:p>
            <a:r>
              <a:rPr lang="en-GB" dirty="0">
                <a:sym typeface="Wingdings" panose="05000000000000000000" pitchFamily="2" charset="2"/>
              </a:rPr>
              <a:t>(v) Division of </a:t>
            </a:r>
            <a:r>
              <a:rPr lang="en-GB" dirty="0" err="1">
                <a:sym typeface="Wingdings" panose="05000000000000000000" pitchFamily="2" charset="2"/>
              </a:rPr>
              <a:t>labor</a:t>
            </a:r>
            <a:endParaRPr lang="en-GB" dirty="0">
              <a:sym typeface="Wingdings" panose="05000000000000000000" pitchFamily="2" charset="2"/>
            </a:endParaRPr>
          </a:p>
          <a:p>
            <a:r>
              <a:rPr lang="en-GB" dirty="0">
                <a:sym typeface="Wingdings" panose="05000000000000000000" pitchFamily="2" charset="2"/>
              </a:rPr>
              <a:t>(vi) Selection acts at the group level</a:t>
            </a:r>
          </a:p>
          <a:p>
            <a:endParaRPr lang="en-GB" dirty="0"/>
          </a:p>
          <a:p>
            <a:endParaRPr lang="en-GB" dirty="0"/>
          </a:p>
          <a:p>
            <a:pPr lvl="1"/>
            <a:endParaRPr lang="en-GB" dirty="0"/>
          </a:p>
        </p:txBody>
      </p:sp>
      <p:pic>
        <p:nvPicPr>
          <p:cNvPr id="4" name="Picture 10" descr="Various volvicide algae and relatives"/>
          <p:cNvPicPr>
            <a:picLocks noChangeAspect="1" noChangeArrowheads="1"/>
          </p:cNvPicPr>
          <p:nvPr/>
        </p:nvPicPr>
        <p:blipFill rotWithShape="1">
          <a:blip r:embed="rId3">
            <a:extLst>
              <a:ext uri="{28A0092B-C50C-407E-A947-70E740481C1C}">
                <a14:useLocalDpi xmlns:a14="http://schemas.microsoft.com/office/drawing/2010/main" val="0"/>
              </a:ext>
            </a:extLst>
          </a:blip>
          <a:srcRect l="34279" t="-3322" r="32010" b="52053"/>
          <a:stretch/>
        </p:blipFill>
        <p:spPr bwMode="auto">
          <a:xfrm>
            <a:off x="10347960" y="1665236"/>
            <a:ext cx="1578276" cy="16113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Various volvicide algae and relatives"/>
          <p:cNvPicPr>
            <a:picLocks noChangeAspect="1" noChangeArrowheads="1"/>
          </p:cNvPicPr>
          <p:nvPr/>
        </p:nvPicPr>
        <p:blipFill rotWithShape="1">
          <a:blip r:embed="rId3">
            <a:extLst>
              <a:ext uri="{28A0092B-C50C-407E-A947-70E740481C1C}">
                <a14:useLocalDpi xmlns:a14="http://schemas.microsoft.com/office/drawing/2010/main" val="0"/>
              </a:ext>
            </a:extLst>
          </a:blip>
          <a:srcRect l="33735" t="49768" r="32554"/>
          <a:stretch/>
        </p:blipFill>
        <p:spPr bwMode="auto">
          <a:xfrm>
            <a:off x="10459017" y="4839733"/>
            <a:ext cx="1578276" cy="15787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Various volvicide algae and relatives"/>
          <p:cNvPicPr>
            <a:picLocks noChangeAspect="1" noChangeArrowheads="1"/>
          </p:cNvPicPr>
          <p:nvPr/>
        </p:nvPicPr>
        <p:blipFill rotWithShape="1">
          <a:blip r:embed="rId3">
            <a:extLst>
              <a:ext uri="{28A0092B-C50C-407E-A947-70E740481C1C}">
                <a14:useLocalDpi xmlns:a14="http://schemas.microsoft.com/office/drawing/2010/main" val="0"/>
              </a:ext>
            </a:extLst>
          </a:blip>
          <a:srcRect l="67832" r="-1543" b="48731"/>
          <a:stretch/>
        </p:blipFill>
        <p:spPr bwMode="auto">
          <a:xfrm>
            <a:off x="10376535" y="3252750"/>
            <a:ext cx="1578276" cy="16113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0818305" y="6385779"/>
            <a:ext cx="1473940" cy="400110"/>
          </a:xfrm>
          <a:prstGeom prst="rect">
            <a:avLst/>
          </a:prstGeom>
          <a:noFill/>
        </p:spPr>
        <p:txBody>
          <a:bodyPr wrap="square" rtlCol="0">
            <a:spAutoFit/>
          </a:bodyPr>
          <a:lstStyle/>
          <a:p>
            <a:r>
              <a:rPr lang="en-GB" sz="1000" dirty="0"/>
              <a:t>Modified from </a:t>
            </a:r>
            <a:r>
              <a:rPr lang="en-GB" sz="1000" dirty="0" err="1"/>
              <a:t>Michod</a:t>
            </a:r>
            <a:r>
              <a:rPr lang="en-GB" sz="1000" dirty="0"/>
              <a:t> 2007 PNAS</a:t>
            </a:r>
          </a:p>
        </p:txBody>
      </p:sp>
      <p:sp>
        <p:nvSpPr>
          <p:cNvPr id="8" name="TextBox 7"/>
          <p:cNvSpPr txBox="1"/>
          <p:nvPr/>
        </p:nvSpPr>
        <p:spPr>
          <a:xfrm>
            <a:off x="148589" y="6385779"/>
            <a:ext cx="6729289" cy="461665"/>
          </a:xfrm>
          <a:prstGeom prst="rect">
            <a:avLst/>
          </a:prstGeom>
          <a:noFill/>
        </p:spPr>
        <p:txBody>
          <a:bodyPr wrap="square" rtlCol="0">
            <a:spAutoFit/>
          </a:bodyPr>
          <a:lstStyle/>
          <a:p>
            <a:r>
              <a:rPr lang="en-GB" sz="2400" dirty="0"/>
              <a:t>Reviewed in </a:t>
            </a:r>
            <a:r>
              <a:rPr lang="en-GB" sz="2400" dirty="0" err="1"/>
              <a:t>Hanschen</a:t>
            </a:r>
            <a:r>
              <a:rPr lang="en-GB" sz="2400" dirty="0"/>
              <a:t>*, Davison* et al. 2017</a:t>
            </a:r>
          </a:p>
        </p:txBody>
      </p:sp>
    </p:spTree>
    <p:extLst>
      <p:ext uri="{BB962C8B-B14F-4D97-AF65-F5344CB8AC3E}">
        <p14:creationId xmlns:p14="http://schemas.microsoft.com/office/powerpoint/2010/main" val="3151234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Individuality criteria</a:t>
            </a:r>
          </a:p>
        </p:txBody>
      </p:sp>
      <p:sp>
        <p:nvSpPr>
          <p:cNvPr id="3" name="Content Placeholder 2"/>
          <p:cNvSpPr>
            <a:spLocks noGrp="1"/>
          </p:cNvSpPr>
          <p:nvPr>
            <p:ph idx="1"/>
          </p:nvPr>
        </p:nvSpPr>
        <p:spPr/>
        <p:txBody>
          <a:bodyPr>
            <a:normAutofit lnSpcReduction="10000"/>
          </a:bodyPr>
          <a:lstStyle/>
          <a:p>
            <a:r>
              <a:rPr lang="en-GB" dirty="0"/>
              <a:t>Numerous criteria for delineating individuality</a:t>
            </a:r>
          </a:p>
          <a:p>
            <a:pPr lvl="1"/>
            <a:r>
              <a:rPr lang="en-GB" dirty="0"/>
              <a:t>Genetic uniqueness</a:t>
            </a:r>
          </a:p>
          <a:p>
            <a:pPr lvl="1"/>
            <a:r>
              <a:rPr lang="en-GB" dirty="0"/>
              <a:t>Genetic homogeneity</a:t>
            </a:r>
          </a:p>
          <a:p>
            <a:pPr lvl="1"/>
            <a:r>
              <a:rPr lang="en-GB" dirty="0"/>
              <a:t>Division of </a:t>
            </a:r>
            <a:r>
              <a:rPr lang="en-GB" dirty="0" err="1"/>
              <a:t>labor</a:t>
            </a:r>
            <a:endParaRPr lang="en-GB" dirty="0"/>
          </a:p>
          <a:p>
            <a:pPr lvl="1"/>
            <a:r>
              <a:rPr lang="en-GB" dirty="0"/>
              <a:t>Indivisibility</a:t>
            </a:r>
          </a:p>
          <a:p>
            <a:pPr lvl="1"/>
            <a:r>
              <a:rPr lang="en-GB" dirty="0"/>
              <a:t>Physiological unity and integration</a:t>
            </a:r>
          </a:p>
          <a:p>
            <a:pPr lvl="1"/>
            <a:r>
              <a:rPr lang="en-GB" dirty="0"/>
              <a:t>Spatial/temporal boundaries</a:t>
            </a:r>
          </a:p>
          <a:p>
            <a:pPr lvl="1"/>
            <a:r>
              <a:rPr lang="en-GB" dirty="0"/>
              <a:t>Group-level adaptations</a:t>
            </a:r>
          </a:p>
          <a:p>
            <a:pPr lvl="1"/>
            <a:r>
              <a:rPr lang="en-GB" dirty="0"/>
              <a:t>Multilevel selection 2</a:t>
            </a:r>
          </a:p>
          <a:p>
            <a:r>
              <a:rPr lang="en-GB" dirty="0"/>
              <a:t>Species can </a:t>
            </a:r>
            <a:r>
              <a:rPr lang="en-GB" dirty="0" err="1"/>
              <a:t>fulfill</a:t>
            </a:r>
            <a:r>
              <a:rPr lang="en-GB" dirty="0"/>
              <a:t> different combinations of criteria</a:t>
            </a:r>
          </a:p>
          <a:p>
            <a:r>
              <a:rPr lang="en-GB" dirty="0"/>
              <a:t>Different kinds of evolutionary individuals may exist</a:t>
            </a:r>
          </a:p>
          <a:p>
            <a:endParaRPr lang="en-GB" dirty="0"/>
          </a:p>
          <a:p>
            <a:pPr lvl="1"/>
            <a:endParaRPr lang="en-GB" dirty="0"/>
          </a:p>
        </p:txBody>
      </p:sp>
      <p:pic>
        <p:nvPicPr>
          <p:cNvPr id="4" name="Picture 10" descr="Various volvicide algae and relatives"/>
          <p:cNvPicPr>
            <a:picLocks noChangeAspect="1" noChangeArrowheads="1"/>
          </p:cNvPicPr>
          <p:nvPr/>
        </p:nvPicPr>
        <p:blipFill rotWithShape="1">
          <a:blip r:embed="rId3">
            <a:extLst>
              <a:ext uri="{28A0092B-C50C-407E-A947-70E740481C1C}">
                <a14:useLocalDpi xmlns:a14="http://schemas.microsoft.com/office/drawing/2010/main" val="0"/>
              </a:ext>
            </a:extLst>
          </a:blip>
          <a:srcRect l="34279" t="-3322" r="32010" b="52053"/>
          <a:stretch/>
        </p:blipFill>
        <p:spPr bwMode="auto">
          <a:xfrm>
            <a:off x="10347960" y="1665236"/>
            <a:ext cx="1578276" cy="16113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Various volvicide algae and relatives"/>
          <p:cNvPicPr>
            <a:picLocks noChangeAspect="1" noChangeArrowheads="1"/>
          </p:cNvPicPr>
          <p:nvPr/>
        </p:nvPicPr>
        <p:blipFill rotWithShape="1">
          <a:blip r:embed="rId3">
            <a:extLst>
              <a:ext uri="{28A0092B-C50C-407E-A947-70E740481C1C}">
                <a14:useLocalDpi xmlns:a14="http://schemas.microsoft.com/office/drawing/2010/main" val="0"/>
              </a:ext>
            </a:extLst>
          </a:blip>
          <a:srcRect l="33735" t="49768" r="32554"/>
          <a:stretch/>
        </p:blipFill>
        <p:spPr bwMode="auto">
          <a:xfrm>
            <a:off x="10459017" y="4839733"/>
            <a:ext cx="1578276" cy="15787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Various volvicide algae and relatives"/>
          <p:cNvPicPr>
            <a:picLocks noChangeAspect="1" noChangeArrowheads="1"/>
          </p:cNvPicPr>
          <p:nvPr/>
        </p:nvPicPr>
        <p:blipFill rotWithShape="1">
          <a:blip r:embed="rId3">
            <a:extLst>
              <a:ext uri="{28A0092B-C50C-407E-A947-70E740481C1C}">
                <a14:useLocalDpi xmlns:a14="http://schemas.microsoft.com/office/drawing/2010/main" val="0"/>
              </a:ext>
            </a:extLst>
          </a:blip>
          <a:srcRect l="67832" r="-1543" b="48731"/>
          <a:stretch/>
        </p:blipFill>
        <p:spPr bwMode="auto">
          <a:xfrm>
            <a:off x="10376535" y="3252750"/>
            <a:ext cx="1578276" cy="16113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0141035" y="6509386"/>
            <a:ext cx="2050965" cy="246221"/>
          </a:xfrm>
          <a:prstGeom prst="rect">
            <a:avLst/>
          </a:prstGeom>
          <a:noFill/>
        </p:spPr>
        <p:txBody>
          <a:bodyPr wrap="square" rtlCol="0">
            <a:spAutoFit/>
          </a:bodyPr>
          <a:lstStyle/>
          <a:p>
            <a:r>
              <a:rPr lang="en-GB" sz="1000" dirty="0"/>
              <a:t>Modified from </a:t>
            </a:r>
            <a:r>
              <a:rPr lang="en-GB" sz="1000" dirty="0" err="1"/>
              <a:t>Michod</a:t>
            </a:r>
            <a:r>
              <a:rPr lang="en-GB" sz="1000" dirty="0"/>
              <a:t> 2007 PNAS</a:t>
            </a:r>
          </a:p>
        </p:txBody>
      </p:sp>
      <p:sp>
        <p:nvSpPr>
          <p:cNvPr id="8" name="TextBox 7"/>
          <p:cNvSpPr txBox="1"/>
          <p:nvPr/>
        </p:nvSpPr>
        <p:spPr>
          <a:xfrm>
            <a:off x="148589" y="6385779"/>
            <a:ext cx="6391695" cy="461665"/>
          </a:xfrm>
          <a:prstGeom prst="rect">
            <a:avLst/>
          </a:prstGeom>
          <a:noFill/>
        </p:spPr>
        <p:txBody>
          <a:bodyPr wrap="square" rtlCol="0">
            <a:spAutoFit/>
          </a:bodyPr>
          <a:lstStyle/>
          <a:p>
            <a:r>
              <a:rPr lang="en-GB" sz="2400" dirty="0"/>
              <a:t>Reviewed in </a:t>
            </a:r>
            <a:r>
              <a:rPr lang="en-GB" sz="2400" dirty="0" err="1"/>
              <a:t>Hanschen</a:t>
            </a:r>
            <a:r>
              <a:rPr lang="en-GB" sz="2400" dirty="0"/>
              <a:t>*, Davison* et al. 2017</a:t>
            </a:r>
          </a:p>
        </p:txBody>
      </p:sp>
    </p:spTree>
    <p:extLst>
      <p:ext uri="{BB962C8B-B14F-4D97-AF65-F5344CB8AC3E}">
        <p14:creationId xmlns:p14="http://schemas.microsoft.com/office/powerpoint/2010/main" val="1620518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5A604-5E77-944C-BE9A-DC6BA52BFE4A}"/>
              </a:ext>
            </a:extLst>
          </p:cNvPr>
          <p:cNvSpPr>
            <a:spLocks noGrp="1"/>
          </p:cNvSpPr>
          <p:nvPr>
            <p:ph type="title"/>
          </p:nvPr>
        </p:nvSpPr>
        <p:spPr/>
        <p:txBody>
          <a:bodyPr/>
          <a:lstStyle/>
          <a:p>
            <a:r>
              <a:rPr lang="en-US" dirty="0" err="1"/>
              <a:t>Volvocine</a:t>
            </a:r>
            <a:r>
              <a:rPr lang="en-US" dirty="0"/>
              <a:t> algae ecology</a:t>
            </a:r>
          </a:p>
        </p:txBody>
      </p:sp>
      <p:sp>
        <p:nvSpPr>
          <p:cNvPr id="3" name="Content Placeholder 2">
            <a:extLst>
              <a:ext uri="{FF2B5EF4-FFF2-40B4-BE49-F238E27FC236}">
                <a16:creationId xmlns:a16="http://schemas.microsoft.com/office/drawing/2014/main" id="{1A259B59-6BA9-3A4A-AA87-6CAA2BE1C848}"/>
              </a:ext>
            </a:extLst>
          </p:cNvPr>
          <p:cNvSpPr>
            <a:spLocks noGrp="1"/>
          </p:cNvSpPr>
          <p:nvPr>
            <p:ph idx="1"/>
          </p:nvPr>
        </p:nvSpPr>
        <p:spPr/>
        <p:txBody>
          <a:bodyPr/>
          <a:lstStyle/>
          <a:p>
            <a:r>
              <a:rPr lang="en-US" dirty="0"/>
              <a:t>Found in freshwater lakes and ponds</a:t>
            </a:r>
          </a:p>
          <a:p>
            <a:r>
              <a:rPr lang="en-US" dirty="0"/>
              <a:t>Global distribution</a:t>
            </a:r>
          </a:p>
          <a:p>
            <a:r>
              <a:rPr lang="en-US" dirty="0"/>
              <a:t>Require nutrients such as nitrogen and phosphate</a:t>
            </a:r>
          </a:p>
        </p:txBody>
      </p:sp>
      <p:pic>
        <p:nvPicPr>
          <p:cNvPr id="4" name="Picture 3">
            <a:extLst>
              <a:ext uri="{FF2B5EF4-FFF2-40B4-BE49-F238E27FC236}">
                <a16:creationId xmlns:a16="http://schemas.microsoft.com/office/drawing/2014/main" id="{4C95FEFD-7EC6-814C-85C9-101C298EED8F}"/>
              </a:ext>
            </a:extLst>
          </p:cNvPr>
          <p:cNvPicPr>
            <a:picLocks noChangeAspect="1"/>
          </p:cNvPicPr>
          <p:nvPr/>
        </p:nvPicPr>
        <p:blipFill>
          <a:blip r:embed="rId3"/>
          <a:stretch>
            <a:fillRect/>
          </a:stretch>
        </p:blipFill>
        <p:spPr>
          <a:xfrm>
            <a:off x="8229600" y="3611105"/>
            <a:ext cx="3487118" cy="2731576"/>
          </a:xfrm>
          <a:prstGeom prst="rect">
            <a:avLst/>
          </a:prstGeom>
        </p:spPr>
      </p:pic>
    </p:spTree>
    <p:extLst>
      <p:ext uri="{BB962C8B-B14F-4D97-AF65-F5344CB8AC3E}">
        <p14:creationId xmlns:p14="http://schemas.microsoft.com/office/powerpoint/2010/main" val="1456817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Mouse gene network from BIND. Red and blue spots represent genes that were significantly up- or downregul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6820" y="4017153"/>
            <a:ext cx="2610735" cy="26590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200" y="790"/>
            <a:ext cx="10515600" cy="1325563"/>
          </a:xfrm>
        </p:spPr>
        <p:txBody>
          <a:bodyPr/>
          <a:lstStyle/>
          <a:p>
            <a:r>
              <a:rPr lang="en-GB" dirty="0"/>
              <a:t>Evolutionary individuals: the unit of selection</a:t>
            </a:r>
          </a:p>
        </p:txBody>
      </p:sp>
      <p:sp>
        <p:nvSpPr>
          <p:cNvPr id="3" name="Content Placeholder 2"/>
          <p:cNvSpPr>
            <a:spLocks noGrp="1"/>
          </p:cNvSpPr>
          <p:nvPr>
            <p:ph idx="1"/>
          </p:nvPr>
        </p:nvSpPr>
        <p:spPr>
          <a:xfrm>
            <a:off x="838200" y="1825625"/>
            <a:ext cx="10515600" cy="4351338"/>
          </a:xfrm>
        </p:spPr>
        <p:txBody>
          <a:bodyPr/>
          <a:lstStyle/>
          <a:p>
            <a:pPr marL="0" indent="0">
              <a:buNone/>
            </a:pPr>
            <a:r>
              <a:rPr lang="en-GB" dirty="0"/>
              <a:t> </a:t>
            </a:r>
          </a:p>
        </p:txBody>
      </p:sp>
      <p:pic>
        <p:nvPicPr>
          <p:cNvPr id="1026" name="Picture 2" descr="A strand of D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6820" y="1543292"/>
            <a:ext cx="2857500" cy="2162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51480" y="3734305"/>
            <a:ext cx="2671830" cy="246221"/>
          </a:xfrm>
          <a:prstGeom prst="rect">
            <a:avLst/>
          </a:prstGeom>
          <a:noFill/>
        </p:spPr>
        <p:txBody>
          <a:bodyPr wrap="square" rtlCol="0">
            <a:spAutoFit/>
          </a:bodyPr>
          <a:lstStyle/>
          <a:p>
            <a:r>
              <a:rPr lang="en-GB" sz="1000" dirty="0"/>
              <a:t>© East London Genes and Health</a:t>
            </a:r>
          </a:p>
        </p:txBody>
      </p:sp>
      <p:sp>
        <p:nvSpPr>
          <p:cNvPr id="8" name="TextBox 7"/>
          <p:cNvSpPr txBox="1"/>
          <p:nvPr/>
        </p:nvSpPr>
        <p:spPr>
          <a:xfrm>
            <a:off x="951480" y="6632669"/>
            <a:ext cx="2514600" cy="246221"/>
          </a:xfrm>
          <a:prstGeom prst="rect">
            <a:avLst/>
          </a:prstGeom>
          <a:noFill/>
        </p:spPr>
        <p:txBody>
          <a:bodyPr wrap="square" rtlCol="0">
            <a:spAutoFit/>
          </a:bodyPr>
          <a:lstStyle/>
          <a:p>
            <a:r>
              <a:rPr lang="en-GB" sz="1000" dirty="0"/>
              <a:t>© Lu et al. 2007 Mol. Syst. Biol.</a:t>
            </a:r>
          </a:p>
        </p:txBody>
      </p:sp>
      <p:pic>
        <p:nvPicPr>
          <p:cNvPr id="1034" name="Picture 10" descr="Various volvicide algae and relatives"/>
          <p:cNvPicPr>
            <a:picLocks noChangeAspect="1" noChangeArrowheads="1"/>
          </p:cNvPicPr>
          <p:nvPr/>
        </p:nvPicPr>
        <p:blipFill rotWithShape="1">
          <a:blip r:embed="rId5">
            <a:extLst>
              <a:ext uri="{28A0092B-C50C-407E-A947-70E740481C1C}">
                <a14:useLocalDpi xmlns:a14="http://schemas.microsoft.com/office/drawing/2010/main" val="0"/>
              </a:ext>
            </a:extLst>
          </a:blip>
          <a:srcRect r="66289" b="48731"/>
          <a:stretch/>
        </p:blipFill>
        <p:spPr bwMode="auto">
          <a:xfrm>
            <a:off x="4644390" y="1721217"/>
            <a:ext cx="1578276" cy="16113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Various volvicide algae and relatives"/>
          <p:cNvPicPr>
            <a:picLocks noChangeAspect="1" noChangeArrowheads="1"/>
          </p:cNvPicPr>
          <p:nvPr/>
        </p:nvPicPr>
        <p:blipFill rotWithShape="1">
          <a:blip r:embed="rId5">
            <a:extLst>
              <a:ext uri="{28A0092B-C50C-407E-A947-70E740481C1C}">
                <a14:useLocalDpi xmlns:a14="http://schemas.microsoft.com/office/drawing/2010/main" val="0"/>
              </a:ext>
            </a:extLst>
          </a:blip>
          <a:srcRect l="33735" t="49768" r="32554"/>
          <a:stretch/>
        </p:blipFill>
        <p:spPr bwMode="auto">
          <a:xfrm>
            <a:off x="4755447" y="4839733"/>
            <a:ext cx="1578276" cy="157879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Various volvicide algae and relatives"/>
          <p:cNvPicPr>
            <a:picLocks noChangeAspect="1" noChangeArrowheads="1"/>
          </p:cNvPicPr>
          <p:nvPr/>
        </p:nvPicPr>
        <p:blipFill rotWithShape="1">
          <a:blip r:embed="rId5">
            <a:extLst>
              <a:ext uri="{28A0092B-C50C-407E-A947-70E740481C1C}">
                <a14:useLocalDpi xmlns:a14="http://schemas.microsoft.com/office/drawing/2010/main" val="0"/>
              </a:ext>
            </a:extLst>
          </a:blip>
          <a:srcRect l="67832" r="-1543" b="48731"/>
          <a:stretch/>
        </p:blipFill>
        <p:spPr bwMode="auto">
          <a:xfrm>
            <a:off x="4672965" y="3252750"/>
            <a:ext cx="1578276" cy="161138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636190" y="6632669"/>
            <a:ext cx="2074735" cy="246221"/>
          </a:xfrm>
          <a:prstGeom prst="rect">
            <a:avLst/>
          </a:prstGeom>
          <a:noFill/>
        </p:spPr>
        <p:txBody>
          <a:bodyPr wrap="square" rtlCol="0">
            <a:spAutoFit/>
          </a:bodyPr>
          <a:lstStyle/>
          <a:p>
            <a:r>
              <a:rPr lang="en-GB" sz="1000" dirty="0"/>
              <a:t>Modified from </a:t>
            </a:r>
            <a:r>
              <a:rPr lang="en-GB" sz="1000" dirty="0" err="1"/>
              <a:t>Michod</a:t>
            </a:r>
            <a:r>
              <a:rPr lang="en-GB" sz="1000" dirty="0"/>
              <a:t> 2007 PNAS</a:t>
            </a:r>
          </a:p>
        </p:txBody>
      </p:sp>
      <p:pic>
        <p:nvPicPr>
          <p:cNvPr id="1042" name="Picture 18" descr="Image result for complex social insect colon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0895" y="2687719"/>
            <a:ext cx="4278703" cy="285246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0386685" y="6488649"/>
            <a:ext cx="967115" cy="253005"/>
          </a:xfrm>
          <a:prstGeom prst="rect">
            <a:avLst/>
          </a:prstGeom>
          <a:noFill/>
        </p:spPr>
        <p:txBody>
          <a:bodyPr wrap="square" rtlCol="0">
            <a:spAutoFit/>
          </a:bodyPr>
          <a:lstStyle/>
          <a:p>
            <a:r>
              <a:rPr lang="en-GB" sz="1000" dirty="0"/>
              <a:t>© ASU 2017</a:t>
            </a:r>
          </a:p>
        </p:txBody>
      </p:sp>
      <p:sp>
        <p:nvSpPr>
          <p:cNvPr id="20" name="TextBox 19"/>
          <p:cNvSpPr txBox="1"/>
          <p:nvPr/>
        </p:nvSpPr>
        <p:spPr>
          <a:xfrm>
            <a:off x="10386685" y="3675330"/>
            <a:ext cx="984505" cy="246221"/>
          </a:xfrm>
          <a:prstGeom prst="rect">
            <a:avLst/>
          </a:prstGeom>
          <a:noFill/>
        </p:spPr>
        <p:txBody>
          <a:bodyPr wrap="square" rtlCol="0">
            <a:spAutoFit/>
          </a:bodyPr>
          <a:lstStyle/>
          <a:p>
            <a:r>
              <a:rPr lang="en-GB" sz="1000" dirty="0"/>
              <a:t>© </a:t>
            </a:r>
            <a:r>
              <a:rPr lang="en-GB" sz="1000" dirty="0" err="1"/>
              <a:t>Framepool</a:t>
            </a:r>
            <a:endParaRPr lang="en-GB" sz="1000" dirty="0"/>
          </a:p>
        </p:txBody>
      </p:sp>
      <p:pic>
        <p:nvPicPr>
          <p:cNvPr id="21" name="Picture 10" descr="Various volvicide algae and relatives"/>
          <p:cNvPicPr>
            <a:picLocks noChangeAspect="1" noChangeArrowheads="1"/>
          </p:cNvPicPr>
          <p:nvPr/>
        </p:nvPicPr>
        <p:blipFill rotWithShape="1">
          <a:blip r:embed="rId5">
            <a:extLst>
              <a:ext uri="{28A0092B-C50C-407E-A947-70E740481C1C}">
                <a14:useLocalDpi xmlns:a14="http://schemas.microsoft.com/office/drawing/2010/main" val="0"/>
              </a:ext>
            </a:extLst>
          </a:blip>
          <a:srcRect l="2522" t="16029" r="92595" b="75242"/>
          <a:stretch/>
        </p:blipFill>
        <p:spPr bwMode="auto">
          <a:xfrm>
            <a:off x="4697730" y="1783080"/>
            <a:ext cx="228600" cy="27432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626225" y="4846078"/>
            <a:ext cx="290980" cy="22047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3" name="Rectangle 22"/>
          <p:cNvSpPr/>
          <p:nvPr/>
        </p:nvSpPr>
        <p:spPr>
          <a:xfrm>
            <a:off x="4572885" y="3329698"/>
            <a:ext cx="290980" cy="22047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4069331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Evolutionary transitions in individuality</a:t>
            </a:r>
          </a:p>
        </p:txBody>
      </p:sp>
      <p:sp>
        <p:nvSpPr>
          <p:cNvPr id="3" name="Content Placeholder 2"/>
          <p:cNvSpPr>
            <a:spLocks noGrp="1"/>
          </p:cNvSpPr>
          <p:nvPr>
            <p:ph idx="1"/>
          </p:nvPr>
        </p:nvSpPr>
        <p:spPr>
          <a:xfrm>
            <a:off x="302705" y="1326353"/>
            <a:ext cx="10515600" cy="4866905"/>
          </a:xfrm>
        </p:spPr>
        <p:txBody>
          <a:bodyPr/>
          <a:lstStyle/>
          <a:p>
            <a:r>
              <a:rPr lang="en-GB" dirty="0"/>
              <a:t>Groups of individuals become new kinds of individuals</a:t>
            </a:r>
          </a:p>
          <a:p>
            <a:pPr lvl="1"/>
            <a:r>
              <a:rPr lang="en-GB" dirty="0"/>
              <a:t>Fitness reorganized</a:t>
            </a:r>
          </a:p>
          <a:p>
            <a:r>
              <a:rPr lang="en-GB" dirty="0"/>
              <a:t>Evolution of multicellularity</a:t>
            </a:r>
          </a:p>
          <a:p>
            <a:r>
              <a:rPr lang="en-GB" dirty="0"/>
              <a:t>Model system: </a:t>
            </a:r>
            <a:r>
              <a:rPr lang="en-GB" dirty="0" err="1"/>
              <a:t>volvocine</a:t>
            </a:r>
            <a:r>
              <a:rPr lang="en-GB" dirty="0"/>
              <a:t> green algae</a:t>
            </a:r>
          </a:p>
          <a:p>
            <a:r>
              <a:rPr lang="en-GB" dirty="0"/>
              <a:t>Individuality may be present at multiple hierarchical levels</a:t>
            </a:r>
          </a:p>
          <a:p>
            <a:pPr lvl="1"/>
            <a:r>
              <a:rPr lang="en-GB" dirty="0"/>
              <a:t>Selection can act at the cell level and multicellular organism level</a:t>
            </a:r>
          </a:p>
          <a:p>
            <a:pPr lvl="1"/>
            <a:r>
              <a:rPr lang="en-GB" dirty="0"/>
              <a:t>Causes variation in individuality</a:t>
            </a:r>
          </a:p>
          <a:p>
            <a:pPr lvl="1"/>
            <a:endParaRPr lang="en-GB" dirty="0"/>
          </a:p>
        </p:txBody>
      </p:sp>
      <p:pic>
        <p:nvPicPr>
          <p:cNvPr id="11" name="Picture 10">
            <a:extLst>
              <a:ext uri="{FF2B5EF4-FFF2-40B4-BE49-F238E27FC236}">
                <a16:creationId xmlns:a16="http://schemas.microsoft.com/office/drawing/2014/main" id="{DFF81697-A6BF-6E4A-9D0E-1991600FE2F3}"/>
              </a:ext>
            </a:extLst>
          </p:cNvPr>
          <p:cNvPicPr>
            <a:picLocks noChangeAspect="1"/>
          </p:cNvPicPr>
          <p:nvPr/>
        </p:nvPicPr>
        <p:blipFill>
          <a:blip r:embed="rId3"/>
          <a:stretch>
            <a:fillRect/>
          </a:stretch>
        </p:blipFill>
        <p:spPr>
          <a:xfrm>
            <a:off x="6096000" y="3429000"/>
            <a:ext cx="0" cy="0"/>
          </a:xfrm>
          <a:prstGeom prst="rect">
            <a:avLst/>
          </a:prstGeom>
        </p:spPr>
      </p:pic>
      <p:pic>
        <p:nvPicPr>
          <p:cNvPr id="14" name="Picture 13">
            <a:extLst>
              <a:ext uri="{FF2B5EF4-FFF2-40B4-BE49-F238E27FC236}">
                <a16:creationId xmlns:a16="http://schemas.microsoft.com/office/drawing/2014/main" id="{BCD0F405-E839-A145-849B-E088D0A7A664}"/>
              </a:ext>
            </a:extLst>
          </p:cNvPr>
          <p:cNvPicPr>
            <a:picLocks noChangeAspect="1"/>
          </p:cNvPicPr>
          <p:nvPr/>
        </p:nvPicPr>
        <p:blipFill>
          <a:blip r:embed="rId4"/>
          <a:stretch>
            <a:fillRect/>
          </a:stretch>
        </p:blipFill>
        <p:spPr>
          <a:xfrm>
            <a:off x="1015064" y="5253921"/>
            <a:ext cx="1942126" cy="1603287"/>
          </a:xfrm>
          <a:prstGeom prst="rect">
            <a:avLst/>
          </a:prstGeom>
        </p:spPr>
      </p:pic>
      <p:pic>
        <p:nvPicPr>
          <p:cNvPr id="15" name="Picture 14">
            <a:extLst>
              <a:ext uri="{FF2B5EF4-FFF2-40B4-BE49-F238E27FC236}">
                <a16:creationId xmlns:a16="http://schemas.microsoft.com/office/drawing/2014/main" id="{C27FDFBA-6C20-D042-B312-570D5B50EBBF}"/>
              </a:ext>
            </a:extLst>
          </p:cNvPr>
          <p:cNvPicPr>
            <a:picLocks noChangeAspect="1"/>
          </p:cNvPicPr>
          <p:nvPr/>
        </p:nvPicPr>
        <p:blipFill>
          <a:blip r:embed="rId5"/>
          <a:stretch>
            <a:fillRect/>
          </a:stretch>
        </p:blipFill>
        <p:spPr>
          <a:xfrm>
            <a:off x="4188062" y="5254715"/>
            <a:ext cx="1868730" cy="1603285"/>
          </a:xfrm>
          <a:prstGeom prst="rect">
            <a:avLst/>
          </a:prstGeom>
        </p:spPr>
      </p:pic>
      <p:pic>
        <p:nvPicPr>
          <p:cNvPr id="16" name="Picture 15">
            <a:extLst>
              <a:ext uri="{FF2B5EF4-FFF2-40B4-BE49-F238E27FC236}">
                <a16:creationId xmlns:a16="http://schemas.microsoft.com/office/drawing/2014/main" id="{DB6E3300-EBC3-C849-A1B6-DA9F68EFE3B6}"/>
              </a:ext>
            </a:extLst>
          </p:cNvPr>
          <p:cNvPicPr>
            <a:picLocks noChangeAspect="1"/>
          </p:cNvPicPr>
          <p:nvPr/>
        </p:nvPicPr>
        <p:blipFill>
          <a:blip r:embed="rId6"/>
          <a:stretch>
            <a:fillRect/>
          </a:stretch>
        </p:blipFill>
        <p:spPr>
          <a:xfrm>
            <a:off x="7070273" y="5253924"/>
            <a:ext cx="1868730" cy="1603286"/>
          </a:xfrm>
          <a:prstGeom prst="rect">
            <a:avLst/>
          </a:prstGeom>
        </p:spPr>
      </p:pic>
      <p:pic>
        <p:nvPicPr>
          <p:cNvPr id="17" name="Picture 16">
            <a:extLst>
              <a:ext uri="{FF2B5EF4-FFF2-40B4-BE49-F238E27FC236}">
                <a16:creationId xmlns:a16="http://schemas.microsoft.com/office/drawing/2014/main" id="{84355024-DF49-9A42-90D9-B18505F46A91}"/>
              </a:ext>
            </a:extLst>
          </p:cNvPr>
          <p:cNvPicPr>
            <a:picLocks noChangeAspect="1"/>
          </p:cNvPicPr>
          <p:nvPr/>
        </p:nvPicPr>
        <p:blipFill>
          <a:blip r:embed="rId7"/>
          <a:stretch>
            <a:fillRect/>
          </a:stretch>
        </p:blipFill>
        <p:spPr>
          <a:xfrm>
            <a:off x="9785995" y="5222623"/>
            <a:ext cx="1868730" cy="1634587"/>
          </a:xfrm>
          <a:prstGeom prst="rect">
            <a:avLst/>
          </a:prstGeom>
        </p:spPr>
      </p:pic>
      <p:sp>
        <p:nvSpPr>
          <p:cNvPr id="18" name="TextBox 17">
            <a:extLst>
              <a:ext uri="{FF2B5EF4-FFF2-40B4-BE49-F238E27FC236}">
                <a16:creationId xmlns:a16="http://schemas.microsoft.com/office/drawing/2014/main" id="{B77BC493-0D65-5344-A7E1-48251D8037E6}"/>
              </a:ext>
            </a:extLst>
          </p:cNvPr>
          <p:cNvSpPr txBox="1"/>
          <p:nvPr/>
        </p:nvSpPr>
        <p:spPr>
          <a:xfrm>
            <a:off x="1144041" y="4923269"/>
            <a:ext cx="1747017" cy="369332"/>
          </a:xfrm>
          <a:prstGeom prst="rect">
            <a:avLst/>
          </a:prstGeom>
          <a:noFill/>
        </p:spPr>
        <p:txBody>
          <a:bodyPr wrap="none" rtlCol="0">
            <a:spAutoFit/>
          </a:bodyPr>
          <a:lstStyle/>
          <a:p>
            <a:r>
              <a:rPr lang="en-US" i="1" dirty="0"/>
              <a:t>Chlamydomonas</a:t>
            </a:r>
          </a:p>
        </p:txBody>
      </p:sp>
      <p:sp>
        <p:nvSpPr>
          <p:cNvPr id="19" name="TextBox 18">
            <a:extLst>
              <a:ext uri="{FF2B5EF4-FFF2-40B4-BE49-F238E27FC236}">
                <a16:creationId xmlns:a16="http://schemas.microsoft.com/office/drawing/2014/main" id="{5D650B2F-7829-AD4C-AC27-BA86FE8341C2}"/>
              </a:ext>
            </a:extLst>
          </p:cNvPr>
          <p:cNvSpPr txBox="1"/>
          <p:nvPr/>
        </p:nvSpPr>
        <p:spPr>
          <a:xfrm>
            <a:off x="4531598" y="4896147"/>
            <a:ext cx="933269" cy="369332"/>
          </a:xfrm>
          <a:prstGeom prst="rect">
            <a:avLst/>
          </a:prstGeom>
          <a:noFill/>
        </p:spPr>
        <p:txBody>
          <a:bodyPr wrap="none" rtlCol="0">
            <a:spAutoFit/>
          </a:bodyPr>
          <a:lstStyle/>
          <a:p>
            <a:r>
              <a:rPr lang="en-US" i="1" dirty="0"/>
              <a:t>Gonium</a:t>
            </a:r>
          </a:p>
        </p:txBody>
      </p:sp>
      <p:sp>
        <p:nvSpPr>
          <p:cNvPr id="20" name="TextBox 19">
            <a:extLst>
              <a:ext uri="{FF2B5EF4-FFF2-40B4-BE49-F238E27FC236}">
                <a16:creationId xmlns:a16="http://schemas.microsoft.com/office/drawing/2014/main" id="{18E18549-E058-A048-9C0D-C89167476091}"/>
              </a:ext>
            </a:extLst>
          </p:cNvPr>
          <p:cNvSpPr txBox="1"/>
          <p:nvPr/>
        </p:nvSpPr>
        <p:spPr>
          <a:xfrm>
            <a:off x="7318355" y="4896147"/>
            <a:ext cx="1252266" cy="369332"/>
          </a:xfrm>
          <a:prstGeom prst="rect">
            <a:avLst/>
          </a:prstGeom>
          <a:noFill/>
        </p:spPr>
        <p:txBody>
          <a:bodyPr wrap="none" rtlCol="0">
            <a:spAutoFit/>
          </a:bodyPr>
          <a:lstStyle/>
          <a:p>
            <a:r>
              <a:rPr lang="en-US" i="1" dirty="0" err="1"/>
              <a:t>Platydorina</a:t>
            </a:r>
            <a:endParaRPr lang="en-US" i="1" dirty="0"/>
          </a:p>
        </p:txBody>
      </p:sp>
      <p:sp>
        <p:nvSpPr>
          <p:cNvPr id="21" name="TextBox 20">
            <a:extLst>
              <a:ext uri="{FF2B5EF4-FFF2-40B4-BE49-F238E27FC236}">
                <a16:creationId xmlns:a16="http://schemas.microsoft.com/office/drawing/2014/main" id="{BB2247A5-911D-C74E-9418-8E7D37E87212}"/>
              </a:ext>
            </a:extLst>
          </p:cNvPr>
          <p:cNvSpPr txBox="1"/>
          <p:nvPr/>
        </p:nvSpPr>
        <p:spPr>
          <a:xfrm>
            <a:off x="10247996" y="4853291"/>
            <a:ext cx="799963" cy="369332"/>
          </a:xfrm>
          <a:prstGeom prst="rect">
            <a:avLst/>
          </a:prstGeom>
          <a:noFill/>
        </p:spPr>
        <p:txBody>
          <a:bodyPr wrap="none" rtlCol="0">
            <a:spAutoFit/>
          </a:bodyPr>
          <a:lstStyle/>
          <a:p>
            <a:r>
              <a:rPr lang="en-US" i="1" dirty="0"/>
              <a:t>Volvox</a:t>
            </a:r>
          </a:p>
        </p:txBody>
      </p:sp>
    </p:spTree>
    <p:extLst>
      <p:ext uri="{BB962C8B-B14F-4D97-AF65-F5344CB8AC3E}">
        <p14:creationId xmlns:p14="http://schemas.microsoft.com/office/powerpoint/2010/main" val="3187559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Research questions</a:t>
            </a:r>
          </a:p>
        </p:txBody>
      </p:sp>
      <p:sp>
        <p:nvSpPr>
          <p:cNvPr id="3" name="Content Placeholder 2"/>
          <p:cNvSpPr>
            <a:spLocks noGrp="1"/>
          </p:cNvSpPr>
          <p:nvPr>
            <p:ph idx="1"/>
          </p:nvPr>
        </p:nvSpPr>
        <p:spPr>
          <a:xfrm>
            <a:off x="838200" y="1810871"/>
            <a:ext cx="10515600" cy="4366092"/>
          </a:xfrm>
        </p:spPr>
        <p:txBody>
          <a:bodyPr>
            <a:normAutofit/>
          </a:bodyPr>
          <a:lstStyle/>
          <a:p>
            <a:r>
              <a:rPr lang="en-GB" dirty="0"/>
              <a:t>What are the consequences of differences in individuality?</a:t>
            </a:r>
          </a:p>
          <a:p>
            <a:r>
              <a:rPr lang="en-GB" dirty="0"/>
              <a:t>Do differences in individuality affect survival in response to stress?</a:t>
            </a:r>
          </a:p>
          <a:p>
            <a:r>
              <a:rPr lang="en-US" dirty="0"/>
              <a:t>Does being in a group increase the likelihood of any given cell surviving under stressful conditions? </a:t>
            </a:r>
            <a:endParaRPr lang="en-GB" dirty="0"/>
          </a:p>
        </p:txBody>
      </p:sp>
      <p:pic>
        <p:nvPicPr>
          <p:cNvPr id="6" name="Picture 5">
            <a:extLst>
              <a:ext uri="{FF2B5EF4-FFF2-40B4-BE49-F238E27FC236}">
                <a16:creationId xmlns:a16="http://schemas.microsoft.com/office/drawing/2014/main" id="{F05D79D0-1BE6-6D45-84FF-4A3B61E7F0CC}"/>
              </a:ext>
            </a:extLst>
          </p:cNvPr>
          <p:cNvPicPr>
            <a:picLocks noChangeAspect="1"/>
          </p:cNvPicPr>
          <p:nvPr/>
        </p:nvPicPr>
        <p:blipFill>
          <a:blip r:embed="rId3"/>
          <a:stretch>
            <a:fillRect/>
          </a:stretch>
        </p:blipFill>
        <p:spPr>
          <a:xfrm>
            <a:off x="1015064" y="5253921"/>
            <a:ext cx="1942126" cy="1603287"/>
          </a:xfrm>
          <a:prstGeom prst="rect">
            <a:avLst/>
          </a:prstGeom>
        </p:spPr>
      </p:pic>
      <p:pic>
        <p:nvPicPr>
          <p:cNvPr id="9" name="Picture 8">
            <a:extLst>
              <a:ext uri="{FF2B5EF4-FFF2-40B4-BE49-F238E27FC236}">
                <a16:creationId xmlns:a16="http://schemas.microsoft.com/office/drawing/2014/main" id="{3DCC9FC3-6D63-B14C-962F-62DCECD56E1E}"/>
              </a:ext>
            </a:extLst>
          </p:cNvPr>
          <p:cNvPicPr>
            <a:picLocks noChangeAspect="1"/>
          </p:cNvPicPr>
          <p:nvPr/>
        </p:nvPicPr>
        <p:blipFill>
          <a:blip r:embed="rId4"/>
          <a:stretch>
            <a:fillRect/>
          </a:stretch>
        </p:blipFill>
        <p:spPr>
          <a:xfrm>
            <a:off x="3843682" y="5254715"/>
            <a:ext cx="1868730" cy="1603285"/>
          </a:xfrm>
          <a:prstGeom prst="rect">
            <a:avLst/>
          </a:prstGeom>
        </p:spPr>
      </p:pic>
      <p:pic>
        <p:nvPicPr>
          <p:cNvPr id="10" name="Picture 9">
            <a:extLst>
              <a:ext uri="{FF2B5EF4-FFF2-40B4-BE49-F238E27FC236}">
                <a16:creationId xmlns:a16="http://schemas.microsoft.com/office/drawing/2014/main" id="{20330470-492C-1048-B947-001352F628B6}"/>
              </a:ext>
            </a:extLst>
          </p:cNvPr>
          <p:cNvPicPr>
            <a:picLocks noChangeAspect="1"/>
          </p:cNvPicPr>
          <p:nvPr/>
        </p:nvPicPr>
        <p:blipFill>
          <a:blip r:embed="rId5"/>
          <a:stretch>
            <a:fillRect/>
          </a:stretch>
        </p:blipFill>
        <p:spPr>
          <a:xfrm>
            <a:off x="6814838" y="5253922"/>
            <a:ext cx="1868730" cy="1603286"/>
          </a:xfrm>
          <a:prstGeom prst="rect">
            <a:avLst/>
          </a:prstGeom>
        </p:spPr>
      </p:pic>
      <p:pic>
        <p:nvPicPr>
          <p:cNvPr id="11" name="Picture 10">
            <a:extLst>
              <a:ext uri="{FF2B5EF4-FFF2-40B4-BE49-F238E27FC236}">
                <a16:creationId xmlns:a16="http://schemas.microsoft.com/office/drawing/2014/main" id="{080A455D-3519-444A-B900-CD3E96B54EBE}"/>
              </a:ext>
            </a:extLst>
          </p:cNvPr>
          <p:cNvPicPr>
            <a:picLocks noChangeAspect="1"/>
          </p:cNvPicPr>
          <p:nvPr/>
        </p:nvPicPr>
        <p:blipFill>
          <a:blip r:embed="rId6"/>
          <a:stretch>
            <a:fillRect/>
          </a:stretch>
        </p:blipFill>
        <p:spPr>
          <a:xfrm>
            <a:off x="9570060" y="5238270"/>
            <a:ext cx="1868730" cy="1634587"/>
          </a:xfrm>
          <a:prstGeom prst="rect">
            <a:avLst/>
          </a:prstGeom>
        </p:spPr>
      </p:pic>
      <p:sp>
        <p:nvSpPr>
          <p:cNvPr id="12" name="TextBox 11">
            <a:extLst>
              <a:ext uri="{FF2B5EF4-FFF2-40B4-BE49-F238E27FC236}">
                <a16:creationId xmlns:a16="http://schemas.microsoft.com/office/drawing/2014/main" id="{FB13ED0C-113E-B64C-870D-2A35F1AF70CE}"/>
              </a:ext>
            </a:extLst>
          </p:cNvPr>
          <p:cNvSpPr txBox="1"/>
          <p:nvPr/>
        </p:nvSpPr>
        <p:spPr>
          <a:xfrm>
            <a:off x="1144041" y="4923269"/>
            <a:ext cx="1747017" cy="369332"/>
          </a:xfrm>
          <a:prstGeom prst="rect">
            <a:avLst/>
          </a:prstGeom>
          <a:noFill/>
        </p:spPr>
        <p:txBody>
          <a:bodyPr wrap="none" rtlCol="0">
            <a:spAutoFit/>
          </a:bodyPr>
          <a:lstStyle/>
          <a:p>
            <a:r>
              <a:rPr lang="en-US" i="1" dirty="0"/>
              <a:t>Chlamydomonas</a:t>
            </a:r>
          </a:p>
        </p:txBody>
      </p:sp>
      <p:sp>
        <p:nvSpPr>
          <p:cNvPr id="15" name="TextBox 14">
            <a:extLst>
              <a:ext uri="{FF2B5EF4-FFF2-40B4-BE49-F238E27FC236}">
                <a16:creationId xmlns:a16="http://schemas.microsoft.com/office/drawing/2014/main" id="{47481829-0441-9F4E-BC41-3F86DAE33CC3}"/>
              </a:ext>
            </a:extLst>
          </p:cNvPr>
          <p:cNvSpPr txBox="1"/>
          <p:nvPr/>
        </p:nvSpPr>
        <p:spPr>
          <a:xfrm>
            <a:off x="4197730" y="4898778"/>
            <a:ext cx="933269" cy="369332"/>
          </a:xfrm>
          <a:prstGeom prst="rect">
            <a:avLst/>
          </a:prstGeom>
          <a:noFill/>
        </p:spPr>
        <p:txBody>
          <a:bodyPr wrap="none" rtlCol="0">
            <a:spAutoFit/>
          </a:bodyPr>
          <a:lstStyle/>
          <a:p>
            <a:r>
              <a:rPr lang="en-US" i="1" dirty="0"/>
              <a:t>Gonium</a:t>
            </a:r>
          </a:p>
        </p:txBody>
      </p:sp>
      <p:sp>
        <p:nvSpPr>
          <p:cNvPr id="17" name="TextBox 16">
            <a:extLst>
              <a:ext uri="{FF2B5EF4-FFF2-40B4-BE49-F238E27FC236}">
                <a16:creationId xmlns:a16="http://schemas.microsoft.com/office/drawing/2014/main" id="{4B796EE0-EFDA-9A48-9F90-415E4C261017}"/>
              </a:ext>
            </a:extLst>
          </p:cNvPr>
          <p:cNvSpPr txBox="1"/>
          <p:nvPr/>
        </p:nvSpPr>
        <p:spPr>
          <a:xfrm>
            <a:off x="7091398" y="4914268"/>
            <a:ext cx="1252266" cy="369332"/>
          </a:xfrm>
          <a:prstGeom prst="rect">
            <a:avLst/>
          </a:prstGeom>
          <a:noFill/>
        </p:spPr>
        <p:txBody>
          <a:bodyPr wrap="square" rtlCol="0">
            <a:spAutoFit/>
          </a:bodyPr>
          <a:lstStyle/>
          <a:p>
            <a:r>
              <a:rPr lang="en-US" i="1" dirty="0" err="1"/>
              <a:t>Platydorina</a:t>
            </a:r>
            <a:endParaRPr lang="en-US" i="1" dirty="0"/>
          </a:p>
        </p:txBody>
      </p:sp>
      <p:sp>
        <p:nvSpPr>
          <p:cNvPr id="19" name="TextBox 18">
            <a:extLst>
              <a:ext uri="{FF2B5EF4-FFF2-40B4-BE49-F238E27FC236}">
                <a16:creationId xmlns:a16="http://schemas.microsoft.com/office/drawing/2014/main" id="{CD2A1ED1-EBD7-9A48-B687-F4F24FF74AFC}"/>
              </a:ext>
            </a:extLst>
          </p:cNvPr>
          <p:cNvSpPr txBox="1"/>
          <p:nvPr/>
        </p:nvSpPr>
        <p:spPr>
          <a:xfrm>
            <a:off x="9967425" y="4868938"/>
            <a:ext cx="799963" cy="369332"/>
          </a:xfrm>
          <a:prstGeom prst="rect">
            <a:avLst/>
          </a:prstGeom>
          <a:noFill/>
        </p:spPr>
        <p:txBody>
          <a:bodyPr wrap="none" rtlCol="0">
            <a:spAutoFit/>
          </a:bodyPr>
          <a:lstStyle/>
          <a:p>
            <a:r>
              <a:rPr lang="en-US" i="1" dirty="0"/>
              <a:t>Volvox</a:t>
            </a:r>
          </a:p>
        </p:txBody>
      </p:sp>
    </p:spTree>
    <p:extLst>
      <p:ext uri="{BB962C8B-B14F-4D97-AF65-F5344CB8AC3E}">
        <p14:creationId xmlns:p14="http://schemas.microsoft.com/office/powerpoint/2010/main" val="814182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Hypotheses </a:t>
            </a:r>
          </a:p>
        </p:txBody>
      </p:sp>
      <p:sp>
        <p:nvSpPr>
          <p:cNvPr id="3" name="Content Placeholder 2"/>
          <p:cNvSpPr>
            <a:spLocks noGrp="1"/>
          </p:cNvSpPr>
          <p:nvPr>
            <p:ph idx="1"/>
          </p:nvPr>
        </p:nvSpPr>
        <p:spPr>
          <a:xfrm>
            <a:off x="838200" y="1825625"/>
            <a:ext cx="10515600" cy="4351338"/>
          </a:xfrm>
        </p:spPr>
        <p:txBody>
          <a:bodyPr>
            <a:normAutofit/>
          </a:bodyPr>
          <a:lstStyle/>
          <a:p>
            <a:r>
              <a:rPr lang="en-GB" dirty="0"/>
              <a:t>Null: </a:t>
            </a:r>
            <a:r>
              <a:rPr lang="en-US" dirty="0"/>
              <a:t>Individuality does not play a role in how well a given species can survive and reproduce under a stressful condition.</a:t>
            </a:r>
          </a:p>
          <a:p>
            <a:r>
              <a:rPr lang="en-US" dirty="0"/>
              <a:t>H1: If individuality differences affect survival, then species who demonstrate a higher level of individuality will have a higher survival rate</a:t>
            </a:r>
          </a:p>
          <a:p>
            <a:r>
              <a:rPr lang="en-US" dirty="0"/>
              <a:t>H2: If individuality differences affect survival, then the simpler species will have a higher survival rate </a:t>
            </a:r>
          </a:p>
          <a:p>
            <a:pPr marL="0" indent="0">
              <a:buNone/>
            </a:pPr>
            <a:endParaRPr lang="en-US" dirty="0"/>
          </a:p>
          <a:p>
            <a:pPr marL="0" indent="0">
              <a:buNone/>
            </a:pPr>
            <a:endParaRPr lang="en-GB" dirty="0"/>
          </a:p>
        </p:txBody>
      </p:sp>
      <p:sp>
        <p:nvSpPr>
          <p:cNvPr id="13" name="TextBox 12"/>
          <p:cNvSpPr txBox="1"/>
          <p:nvPr/>
        </p:nvSpPr>
        <p:spPr>
          <a:xfrm>
            <a:off x="6037923" y="5218599"/>
            <a:ext cx="611877" cy="338554"/>
          </a:xfrm>
          <a:prstGeom prst="rect">
            <a:avLst/>
          </a:prstGeom>
          <a:noFill/>
        </p:spPr>
        <p:txBody>
          <a:bodyPr wrap="square" rtlCol="0">
            <a:spAutoFit/>
          </a:bodyPr>
          <a:lstStyle/>
          <a:p>
            <a:r>
              <a:rPr lang="en-GB" sz="1600" b="1" dirty="0">
                <a:solidFill>
                  <a:schemeClr val="bg1"/>
                </a:solidFill>
              </a:rPr>
              <a:t>S</a:t>
            </a:r>
          </a:p>
        </p:txBody>
      </p:sp>
    </p:spTree>
    <p:extLst>
      <p:ext uri="{BB962C8B-B14F-4D97-AF65-F5344CB8AC3E}">
        <p14:creationId xmlns:p14="http://schemas.microsoft.com/office/powerpoint/2010/main" val="4160434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Methods: species</a:t>
            </a:r>
          </a:p>
        </p:txBody>
      </p:sp>
      <p:sp>
        <p:nvSpPr>
          <p:cNvPr id="3" name="Content Placeholder 2"/>
          <p:cNvSpPr>
            <a:spLocks noGrp="1"/>
          </p:cNvSpPr>
          <p:nvPr>
            <p:ph idx="1"/>
          </p:nvPr>
        </p:nvSpPr>
        <p:spPr>
          <a:xfrm>
            <a:off x="105677" y="1680030"/>
            <a:ext cx="10515600" cy="4351338"/>
          </a:xfrm>
        </p:spPr>
        <p:txBody>
          <a:bodyPr>
            <a:normAutofit/>
          </a:bodyPr>
          <a:lstStyle/>
          <a:p>
            <a:r>
              <a:rPr lang="en-GB" dirty="0"/>
              <a:t>Four species</a:t>
            </a:r>
          </a:p>
          <a:p>
            <a:pPr lvl="1"/>
            <a:r>
              <a:rPr lang="en-GB" i="1" dirty="0"/>
              <a:t>Chlamydomonas </a:t>
            </a:r>
            <a:r>
              <a:rPr lang="en-GB" i="1" dirty="0" err="1"/>
              <a:t>reinhardtii</a:t>
            </a:r>
            <a:r>
              <a:rPr lang="en-GB" i="1" dirty="0"/>
              <a:t> (unicellular)</a:t>
            </a:r>
            <a:endParaRPr lang="en-GB" dirty="0"/>
          </a:p>
          <a:p>
            <a:pPr lvl="1"/>
            <a:r>
              <a:rPr lang="en-GB" i="1" dirty="0"/>
              <a:t>Gonium </a:t>
            </a:r>
            <a:r>
              <a:rPr lang="en-GB" i="1" dirty="0" err="1"/>
              <a:t>pectorale</a:t>
            </a:r>
            <a:r>
              <a:rPr lang="en-GB" i="1" dirty="0"/>
              <a:t> (undifferentiated/unicellular)</a:t>
            </a:r>
          </a:p>
          <a:p>
            <a:pPr lvl="1"/>
            <a:r>
              <a:rPr lang="en-GB" i="1" dirty="0" err="1"/>
              <a:t>Platydorina</a:t>
            </a:r>
            <a:r>
              <a:rPr lang="en-GB" i="1" dirty="0"/>
              <a:t> </a:t>
            </a:r>
            <a:r>
              <a:rPr lang="en-GB" i="1" dirty="0" err="1"/>
              <a:t>caudata</a:t>
            </a:r>
            <a:r>
              <a:rPr lang="en-GB" i="1" dirty="0"/>
              <a:t> (undifferentiated)</a:t>
            </a:r>
            <a:endParaRPr lang="en-GB" dirty="0"/>
          </a:p>
          <a:p>
            <a:pPr lvl="1"/>
            <a:r>
              <a:rPr lang="en-GB" i="1" dirty="0"/>
              <a:t>Volvox </a:t>
            </a:r>
            <a:r>
              <a:rPr lang="en-GB" i="1" dirty="0" err="1"/>
              <a:t>ferrisii</a:t>
            </a:r>
            <a:r>
              <a:rPr lang="en-GB" i="1" dirty="0"/>
              <a:t> (germ-soma differentiated)</a:t>
            </a:r>
            <a:endParaRPr lang="en-GB" dirty="0"/>
          </a:p>
          <a:p>
            <a:r>
              <a:rPr lang="en-GB" dirty="0"/>
              <a:t>Differences in individuality</a:t>
            </a:r>
          </a:p>
        </p:txBody>
      </p:sp>
      <p:sp>
        <p:nvSpPr>
          <p:cNvPr id="4" name="Text Box 5"/>
          <p:cNvSpPr txBox="1">
            <a:spLocks noChangeArrowheads="1"/>
          </p:cNvSpPr>
          <p:nvPr/>
        </p:nvSpPr>
        <p:spPr bwMode="auto">
          <a:xfrm>
            <a:off x="10938205" y="6369614"/>
            <a:ext cx="1229480" cy="3535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1000" dirty="0">
                <a:latin typeface="+mn-lt"/>
              </a:rPr>
              <a:t>©2013, Nozaki and Coleman</a:t>
            </a: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7777" y="1416147"/>
            <a:ext cx="5444224" cy="51241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ight Arrow 10"/>
          <p:cNvSpPr/>
          <p:nvPr/>
        </p:nvSpPr>
        <p:spPr>
          <a:xfrm rot="10800000">
            <a:off x="10413115" y="5874611"/>
            <a:ext cx="278673" cy="47130"/>
          </a:xfrm>
          <a:prstGeom prst="rightArrow">
            <a:avLst/>
          </a:prstGeom>
          <a:solidFill>
            <a:srgbClr val="CC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7" name="Right Arrow 11"/>
          <p:cNvSpPr/>
          <p:nvPr/>
        </p:nvSpPr>
        <p:spPr>
          <a:xfrm rot="10800000">
            <a:off x="10851513" y="5034710"/>
            <a:ext cx="278673" cy="47130"/>
          </a:xfrm>
          <a:prstGeom prst="rightArrow">
            <a:avLst/>
          </a:prstGeom>
          <a:solidFill>
            <a:srgbClr val="CC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9" name="Rectangle 8"/>
          <p:cNvSpPr/>
          <p:nvPr/>
        </p:nvSpPr>
        <p:spPr>
          <a:xfrm>
            <a:off x="10571956" y="4094144"/>
            <a:ext cx="668305" cy="106601"/>
          </a:xfrm>
          <a:prstGeom prst="rect">
            <a:avLst/>
          </a:prstGeom>
          <a:solidFill>
            <a:srgbClr val="7FB3E2"/>
          </a:solidFill>
          <a:ln>
            <a:solidFill>
              <a:srgbClr val="7FB3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7FB3E2"/>
              </a:solidFill>
            </a:endParaRPr>
          </a:p>
        </p:txBody>
      </p:sp>
      <p:sp>
        <p:nvSpPr>
          <p:cNvPr id="10" name="Right Arrow 9"/>
          <p:cNvSpPr/>
          <p:nvPr/>
        </p:nvSpPr>
        <p:spPr>
          <a:xfrm rot="10800000">
            <a:off x="10604940" y="4150647"/>
            <a:ext cx="278673" cy="47130"/>
          </a:xfrm>
          <a:prstGeom prst="rightArrow">
            <a:avLst/>
          </a:prstGeom>
          <a:solidFill>
            <a:srgbClr val="CC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1" name="Right Arrow 10"/>
          <p:cNvSpPr/>
          <p:nvPr/>
        </p:nvSpPr>
        <p:spPr>
          <a:xfrm rot="10800000">
            <a:off x="10426567" y="5647102"/>
            <a:ext cx="278673" cy="47130"/>
          </a:xfrm>
          <a:prstGeom prst="rightArrow">
            <a:avLst/>
          </a:prstGeom>
          <a:solidFill>
            <a:srgbClr val="CC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Right Arrow 11"/>
          <p:cNvSpPr/>
          <p:nvPr/>
        </p:nvSpPr>
        <p:spPr>
          <a:xfrm rot="10800000">
            <a:off x="10531966" y="3118806"/>
            <a:ext cx="278673" cy="47130"/>
          </a:xfrm>
          <a:prstGeom prst="rightArrow">
            <a:avLst/>
          </a:prstGeom>
          <a:solidFill>
            <a:srgbClr val="CC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3" name="TextBox 12"/>
          <p:cNvSpPr txBox="1"/>
          <p:nvPr/>
        </p:nvSpPr>
        <p:spPr>
          <a:xfrm>
            <a:off x="9667595" y="6033598"/>
            <a:ext cx="1796695" cy="246221"/>
          </a:xfrm>
          <a:prstGeom prst="rect">
            <a:avLst/>
          </a:prstGeom>
          <a:noFill/>
        </p:spPr>
        <p:txBody>
          <a:bodyPr wrap="square" rtlCol="0">
            <a:spAutoFit/>
          </a:bodyPr>
          <a:lstStyle/>
          <a:p>
            <a:r>
              <a:rPr lang="en-GB" sz="1000" dirty="0"/>
              <a:t>© Herron et al. 2009 PNAS</a:t>
            </a:r>
          </a:p>
        </p:txBody>
      </p:sp>
      <p:pic>
        <p:nvPicPr>
          <p:cNvPr id="14" name="Picture 13">
            <a:extLst>
              <a:ext uri="{FF2B5EF4-FFF2-40B4-BE49-F238E27FC236}">
                <a16:creationId xmlns:a16="http://schemas.microsoft.com/office/drawing/2014/main" id="{0A0E79F5-4F5B-5844-B55D-C2D979470665}"/>
              </a:ext>
            </a:extLst>
          </p:cNvPr>
          <p:cNvPicPr>
            <a:picLocks noChangeAspect="1"/>
          </p:cNvPicPr>
          <p:nvPr/>
        </p:nvPicPr>
        <p:blipFill>
          <a:blip r:embed="rId4"/>
          <a:stretch>
            <a:fillRect/>
          </a:stretch>
        </p:blipFill>
        <p:spPr>
          <a:xfrm>
            <a:off x="-3973" y="5663241"/>
            <a:ext cx="1502803" cy="1240612"/>
          </a:xfrm>
          <a:prstGeom prst="rect">
            <a:avLst/>
          </a:prstGeom>
        </p:spPr>
      </p:pic>
      <p:pic>
        <p:nvPicPr>
          <p:cNvPr id="15" name="Picture 14">
            <a:extLst>
              <a:ext uri="{FF2B5EF4-FFF2-40B4-BE49-F238E27FC236}">
                <a16:creationId xmlns:a16="http://schemas.microsoft.com/office/drawing/2014/main" id="{50023421-9388-3645-BBAD-C212B4D4C87B}"/>
              </a:ext>
            </a:extLst>
          </p:cNvPr>
          <p:cNvPicPr>
            <a:picLocks noChangeAspect="1"/>
          </p:cNvPicPr>
          <p:nvPr/>
        </p:nvPicPr>
        <p:blipFill>
          <a:blip r:embed="rId5"/>
          <a:stretch>
            <a:fillRect/>
          </a:stretch>
        </p:blipFill>
        <p:spPr>
          <a:xfrm>
            <a:off x="1498830" y="5663241"/>
            <a:ext cx="1428695" cy="1225755"/>
          </a:xfrm>
          <a:prstGeom prst="rect">
            <a:avLst/>
          </a:prstGeom>
        </p:spPr>
      </p:pic>
      <p:pic>
        <p:nvPicPr>
          <p:cNvPr id="16" name="Picture 15">
            <a:extLst>
              <a:ext uri="{FF2B5EF4-FFF2-40B4-BE49-F238E27FC236}">
                <a16:creationId xmlns:a16="http://schemas.microsoft.com/office/drawing/2014/main" id="{840A785F-203B-B347-B5E4-37F8A8604654}"/>
              </a:ext>
            </a:extLst>
          </p:cNvPr>
          <p:cNvPicPr>
            <a:picLocks noChangeAspect="1"/>
          </p:cNvPicPr>
          <p:nvPr/>
        </p:nvPicPr>
        <p:blipFill>
          <a:blip r:embed="rId6"/>
          <a:stretch>
            <a:fillRect/>
          </a:stretch>
        </p:blipFill>
        <p:spPr>
          <a:xfrm>
            <a:off x="2864572" y="5662600"/>
            <a:ext cx="1428694" cy="1225755"/>
          </a:xfrm>
          <a:prstGeom prst="rect">
            <a:avLst/>
          </a:prstGeom>
        </p:spPr>
      </p:pic>
      <p:pic>
        <p:nvPicPr>
          <p:cNvPr id="17" name="Picture 16">
            <a:extLst>
              <a:ext uri="{FF2B5EF4-FFF2-40B4-BE49-F238E27FC236}">
                <a16:creationId xmlns:a16="http://schemas.microsoft.com/office/drawing/2014/main" id="{96575273-B642-4049-84E1-E3418F49D818}"/>
              </a:ext>
            </a:extLst>
          </p:cNvPr>
          <p:cNvPicPr>
            <a:picLocks noChangeAspect="1"/>
          </p:cNvPicPr>
          <p:nvPr/>
        </p:nvPicPr>
        <p:blipFill>
          <a:blip r:embed="rId7"/>
          <a:stretch>
            <a:fillRect/>
          </a:stretch>
        </p:blipFill>
        <p:spPr>
          <a:xfrm>
            <a:off x="4266842" y="5662464"/>
            <a:ext cx="1401336" cy="1225755"/>
          </a:xfrm>
          <a:prstGeom prst="rect">
            <a:avLst/>
          </a:prstGeom>
        </p:spPr>
      </p:pic>
      <p:sp>
        <p:nvSpPr>
          <p:cNvPr id="18" name="TextBox 17">
            <a:extLst>
              <a:ext uri="{FF2B5EF4-FFF2-40B4-BE49-F238E27FC236}">
                <a16:creationId xmlns:a16="http://schemas.microsoft.com/office/drawing/2014/main" id="{B71985AB-AC74-5A4F-9FC5-24F5294C2532}"/>
              </a:ext>
            </a:extLst>
          </p:cNvPr>
          <p:cNvSpPr txBox="1"/>
          <p:nvPr/>
        </p:nvSpPr>
        <p:spPr>
          <a:xfrm>
            <a:off x="-58" y="5332331"/>
            <a:ext cx="1747017" cy="369332"/>
          </a:xfrm>
          <a:prstGeom prst="rect">
            <a:avLst/>
          </a:prstGeom>
          <a:noFill/>
        </p:spPr>
        <p:txBody>
          <a:bodyPr wrap="none" rtlCol="0">
            <a:spAutoFit/>
          </a:bodyPr>
          <a:lstStyle/>
          <a:p>
            <a:r>
              <a:rPr lang="en-US" i="1" dirty="0"/>
              <a:t>Chlamydomonas</a:t>
            </a:r>
          </a:p>
        </p:txBody>
      </p:sp>
      <p:sp>
        <p:nvSpPr>
          <p:cNvPr id="19" name="TextBox 18">
            <a:extLst>
              <a:ext uri="{FF2B5EF4-FFF2-40B4-BE49-F238E27FC236}">
                <a16:creationId xmlns:a16="http://schemas.microsoft.com/office/drawing/2014/main" id="{BD099EF5-25A6-D246-83A8-F9ECBA151B68}"/>
              </a:ext>
            </a:extLst>
          </p:cNvPr>
          <p:cNvSpPr txBox="1"/>
          <p:nvPr/>
        </p:nvSpPr>
        <p:spPr>
          <a:xfrm>
            <a:off x="1824634" y="5333245"/>
            <a:ext cx="933269" cy="369332"/>
          </a:xfrm>
          <a:prstGeom prst="rect">
            <a:avLst/>
          </a:prstGeom>
          <a:noFill/>
        </p:spPr>
        <p:txBody>
          <a:bodyPr wrap="none" rtlCol="0">
            <a:spAutoFit/>
          </a:bodyPr>
          <a:lstStyle/>
          <a:p>
            <a:r>
              <a:rPr lang="en-US" i="1" dirty="0"/>
              <a:t>Gonium</a:t>
            </a:r>
          </a:p>
        </p:txBody>
      </p:sp>
      <p:sp>
        <p:nvSpPr>
          <p:cNvPr id="20" name="TextBox 19">
            <a:extLst>
              <a:ext uri="{FF2B5EF4-FFF2-40B4-BE49-F238E27FC236}">
                <a16:creationId xmlns:a16="http://schemas.microsoft.com/office/drawing/2014/main" id="{7CC2D586-4AE8-6A4D-B02F-98FF71A1D8DC}"/>
              </a:ext>
            </a:extLst>
          </p:cNvPr>
          <p:cNvSpPr txBox="1"/>
          <p:nvPr/>
        </p:nvSpPr>
        <p:spPr>
          <a:xfrm>
            <a:off x="3001633" y="5332331"/>
            <a:ext cx="1252266" cy="369332"/>
          </a:xfrm>
          <a:prstGeom prst="rect">
            <a:avLst/>
          </a:prstGeom>
          <a:noFill/>
        </p:spPr>
        <p:txBody>
          <a:bodyPr wrap="square" rtlCol="0">
            <a:spAutoFit/>
          </a:bodyPr>
          <a:lstStyle/>
          <a:p>
            <a:r>
              <a:rPr lang="en-US" i="1" dirty="0" err="1"/>
              <a:t>Platydorina</a:t>
            </a:r>
            <a:endParaRPr lang="en-US" i="1" dirty="0"/>
          </a:p>
        </p:txBody>
      </p:sp>
      <p:sp>
        <p:nvSpPr>
          <p:cNvPr id="21" name="TextBox 20">
            <a:extLst>
              <a:ext uri="{FF2B5EF4-FFF2-40B4-BE49-F238E27FC236}">
                <a16:creationId xmlns:a16="http://schemas.microsoft.com/office/drawing/2014/main" id="{D5AF6232-C447-3B4A-9971-198F2BFD28FD}"/>
              </a:ext>
            </a:extLst>
          </p:cNvPr>
          <p:cNvSpPr txBox="1"/>
          <p:nvPr/>
        </p:nvSpPr>
        <p:spPr>
          <a:xfrm>
            <a:off x="4597298" y="5337778"/>
            <a:ext cx="799963" cy="369332"/>
          </a:xfrm>
          <a:prstGeom prst="rect">
            <a:avLst/>
          </a:prstGeom>
          <a:noFill/>
        </p:spPr>
        <p:txBody>
          <a:bodyPr wrap="none" rtlCol="0">
            <a:spAutoFit/>
          </a:bodyPr>
          <a:lstStyle/>
          <a:p>
            <a:r>
              <a:rPr lang="en-US" i="1" dirty="0"/>
              <a:t>Volvox</a:t>
            </a:r>
          </a:p>
        </p:txBody>
      </p:sp>
    </p:spTree>
    <p:extLst>
      <p:ext uri="{BB962C8B-B14F-4D97-AF65-F5344CB8AC3E}">
        <p14:creationId xmlns:p14="http://schemas.microsoft.com/office/powerpoint/2010/main" val="1592099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Methods: experimental setup</a:t>
            </a:r>
          </a:p>
        </p:txBody>
      </p:sp>
      <p:sp>
        <p:nvSpPr>
          <p:cNvPr id="3" name="Content Placeholder 2"/>
          <p:cNvSpPr>
            <a:spLocks noGrp="1"/>
          </p:cNvSpPr>
          <p:nvPr>
            <p:ph idx="1"/>
          </p:nvPr>
        </p:nvSpPr>
        <p:spPr/>
        <p:txBody>
          <a:bodyPr>
            <a:normAutofit fontScale="92500" lnSpcReduction="20000"/>
          </a:bodyPr>
          <a:lstStyle/>
          <a:p>
            <a:r>
              <a:rPr lang="en-GB" dirty="0"/>
              <a:t>Standard laboratory conditions (SVM)</a:t>
            </a:r>
          </a:p>
          <a:p>
            <a:pPr lvl="1"/>
            <a:r>
              <a:rPr lang="en-GB" i="1" dirty="0"/>
              <a:t>Chlamydomonas</a:t>
            </a:r>
            <a:r>
              <a:rPr lang="en-GB" dirty="0"/>
              <a:t>: N = 272</a:t>
            </a:r>
          </a:p>
          <a:p>
            <a:pPr lvl="1"/>
            <a:r>
              <a:rPr lang="en-GB" i="1" dirty="0"/>
              <a:t>Gonium</a:t>
            </a:r>
            <a:r>
              <a:rPr lang="en-GB" dirty="0"/>
              <a:t>: N = 303</a:t>
            </a:r>
          </a:p>
          <a:p>
            <a:pPr lvl="1"/>
            <a:r>
              <a:rPr lang="en-GB" i="1" dirty="0" err="1"/>
              <a:t>Platydorina</a:t>
            </a:r>
            <a:r>
              <a:rPr lang="en-GB" dirty="0"/>
              <a:t>: N = 212</a:t>
            </a:r>
          </a:p>
          <a:p>
            <a:pPr lvl="1"/>
            <a:r>
              <a:rPr lang="en-GB" i="1" dirty="0"/>
              <a:t>Volvox</a:t>
            </a:r>
            <a:r>
              <a:rPr lang="en-GB" dirty="0"/>
              <a:t>: N = 63</a:t>
            </a:r>
          </a:p>
          <a:p>
            <a:r>
              <a:rPr lang="en-GB" dirty="0"/>
              <a:t>Nitrogen deprivation</a:t>
            </a:r>
          </a:p>
          <a:p>
            <a:pPr lvl="1"/>
            <a:r>
              <a:rPr lang="en-GB" i="1" dirty="0"/>
              <a:t>Chlamydomonas</a:t>
            </a:r>
            <a:r>
              <a:rPr lang="en-GB" dirty="0"/>
              <a:t>: N = 194</a:t>
            </a:r>
          </a:p>
          <a:p>
            <a:pPr lvl="1"/>
            <a:r>
              <a:rPr lang="en-GB" i="1" dirty="0"/>
              <a:t>Gonium</a:t>
            </a:r>
            <a:r>
              <a:rPr lang="en-GB" dirty="0"/>
              <a:t>: N = 193</a:t>
            </a:r>
          </a:p>
          <a:p>
            <a:pPr lvl="1"/>
            <a:r>
              <a:rPr lang="en-GB" i="1" dirty="0" err="1"/>
              <a:t>Platydorina</a:t>
            </a:r>
            <a:r>
              <a:rPr lang="en-GB" dirty="0"/>
              <a:t>: N = 126</a:t>
            </a:r>
          </a:p>
          <a:p>
            <a:pPr lvl="1"/>
            <a:r>
              <a:rPr lang="en-GB" i="1" dirty="0"/>
              <a:t>Volvox</a:t>
            </a:r>
            <a:r>
              <a:rPr lang="en-GB" dirty="0"/>
              <a:t>: N = 57</a:t>
            </a:r>
          </a:p>
          <a:p>
            <a:r>
              <a:rPr lang="en-GB" dirty="0"/>
              <a:t>Set-up well plates</a:t>
            </a:r>
          </a:p>
          <a:p>
            <a:r>
              <a:rPr lang="en-GB" dirty="0"/>
              <a:t>Allowed colonies to reproduce for three generations</a:t>
            </a:r>
          </a:p>
          <a:p>
            <a:pPr marL="0" indent="0">
              <a:buNone/>
            </a:pPr>
            <a:endParaRPr lang="en-GB" dirty="0"/>
          </a:p>
        </p:txBody>
      </p:sp>
      <p:pic>
        <p:nvPicPr>
          <p:cNvPr id="5" name="Picture 4">
            <a:extLst>
              <a:ext uri="{FF2B5EF4-FFF2-40B4-BE49-F238E27FC236}">
                <a16:creationId xmlns:a16="http://schemas.microsoft.com/office/drawing/2014/main" id="{E011D56B-DD48-4943-8DA0-95E0DE23C974}"/>
              </a:ext>
            </a:extLst>
          </p:cNvPr>
          <p:cNvPicPr>
            <a:picLocks noChangeAspect="1"/>
          </p:cNvPicPr>
          <p:nvPr/>
        </p:nvPicPr>
        <p:blipFill>
          <a:blip r:embed="rId3"/>
          <a:stretch>
            <a:fillRect/>
          </a:stretch>
        </p:blipFill>
        <p:spPr>
          <a:xfrm>
            <a:off x="8353586" y="1472339"/>
            <a:ext cx="3285639" cy="5215180"/>
          </a:xfrm>
          <a:prstGeom prst="rect">
            <a:avLst/>
          </a:prstGeom>
        </p:spPr>
      </p:pic>
    </p:spTree>
    <p:extLst>
      <p:ext uri="{BB962C8B-B14F-4D97-AF65-F5344CB8AC3E}">
        <p14:creationId xmlns:p14="http://schemas.microsoft.com/office/powerpoint/2010/main" val="3954349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2A17B-6466-BB47-BF9A-7CC10D23C185}"/>
              </a:ext>
            </a:extLst>
          </p:cNvPr>
          <p:cNvSpPr>
            <a:spLocks noGrp="1"/>
          </p:cNvSpPr>
          <p:nvPr>
            <p:ph type="title"/>
          </p:nvPr>
        </p:nvSpPr>
        <p:spPr>
          <a:xfrm>
            <a:off x="838200" y="500062"/>
            <a:ext cx="10515600" cy="1325563"/>
          </a:xfrm>
        </p:spPr>
        <p:txBody>
          <a:bodyPr/>
          <a:lstStyle/>
          <a:p>
            <a:r>
              <a:rPr lang="en-US" dirty="0"/>
              <a:t>Methods cont.</a:t>
            </a:r>
          </a:p>
        </p:txBody>
      </p:sp>
      <p:sp>
        <p:nvSpPr>
          <p:cNvPr id="3" name="Content Placeholder 2">
            <a:extLst>
              <a:ext uri="{FF2B5EF4-FFF2-40B4-BE49-F238E27FC236}">
                <a16:creationId xmlns:a16="http://schemas.microsoft.com/office/drawing/2014/main" id="{172FE992-1F6A-F548-B746-5D223AA2A8FD}"/>
              </a:ext>
            </a:extLst>
          </p:cNvPr>
          <p:cNvSpPr>
            <a:spLocks noGrp="1"/>
          </p:cNvSpPr>
          <p:nvPr>
            <p:ph idx="1"/>
          </p:nvPr>
        </p:nvSpPr>
        <p:spPr/>
        <p:txBody>
          <a:bodyPr/>
          <a:lstStyle/>
          <a:p>
            <a:r>
              <a:rPr lang="en-US" dirty="0"/>
              <a:t>Stained colonies with vital stain trypan blue</a:t>
            </a:r>
          </a:p>
          <a:p>
            <a:pPr lvl="1"/>
            <a:r>
              <a:rPr lang="en-US" dirty="0"/>
              <a:t>Permeates dead cells and stains them blue</a:t>
            </a:r>
          </a:p>
          <a:p>
            <a:pPr lvl="1"/>
            <a:r>
              <a:rPr lang="en-US" dirty="0"/>
              <a:t>Living cells remain green</a:t>
            </a:r>
          </a:p>
          <a:p>
            <a:r>
              <a:rPr lang="en-US" dirty="0"/>
              <a:t>Imaged colonies with Nikon Eclipse TI</a:t>
            </a:r>
          </a:p>
          <a:p>
            <a:r>
              <a:rPr lang="en-US" dirty="0"/>
              <a:t>Analyzed data </a:t>
            </a:r>
          </a:p>
          <a:p>
            <a:pPr lvl="1"/>
            <a:r>
              <a:rPr lang="en-US" dirty="0"/>
              <a:t>Chi-squared test </a:t>
            </a:r>
          </a:p>
          <a:p>
            <a:endParaRPr lang="en-US" dirty="0"/>
          </a:p>
          <a:p>
            <a:pPr marL="457200" lvl="1" indent="0">
              <a:buNone/>
            </a:pPr>
            <a:endParaRPr lang="en-US" dirty="0"/>
          </a:p>
        </p:txBody>
      </p:sp>
      <p:pic>
        <p:nvPicPr>
          <p:cNvPr id="4" name="Picture 3">
            <a:extLst>
              <a:ext uri="{FF2B5EF4-FFF2-40B4-BE49-F238E27FC236}">
                <a16:creationId xmlns:a16="http://schemas.microsoft.com/office/drawing/2014/main" id="{79E0A920-0C56-A149-991C-7457D47459AF}"/>
              </a:ext>
            </a:extLst>
          </p:cNvPr>
          <p:cNvPicPr>
            <a:picLocks noChangeAspect="1"/>
          </p:cNvPicPr>
          <p:nvPr/>
        </p:nvPicPr>
        <p:blipFill>
          <a:blip r:embed="rId3"/>
          <a:stretch>
            <a:fillRect/>
          </a:stretch>
        </p:blipFill>
        <p:spPr>
          <a:xfrm>
            <a:off x="7983564" y="1410345"/>
            <a:ext cx="3986939" cy="5315919"/>
          </a:xfrm>
          <a:prstGeom prst="rect">
            <a:avLst/>
          </a:prstGeom>
        </p:spPr>
      </p:pic>
    </p:spTree>
    <p:extLst>
      <p:ext uri="{BB962C8B-B14F-4D97-AF65-F5344CB8AC3E}">
        <p14:creationId xmlns:p14="http://schemas.microsoft.com/office/powerpoint/2010/main" val="2036823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Results: </a:t>
            </a:r>
            <a:r>
              <a:rPr lang="en-GB" i="1" dirty="0"/>
              <a:t>Chlamydomonas </a:t>
            </a:r>
            <a:r>
              <a:rPr lang="en-GB" i="1" dirty="0" err="1"/>
              <a:t>reinhardtii</a:t>
            </a:r>
            <a:r>
              <a:rPr lang="en-GB" i="1" dirty="0"/>
              <a:t> </a:t>
            </a:r>
            <a:endParaRPr lang="en-GB" dirty="0"/>
          </a:p>
        </p:txBody>
      </p:sp>
      <p:graphicFrame>
        <p:nvGraphicFramePr>
          <p:cNvPr id="5" name="Content Placeholder 4">
            <a:extLst>
              <a:ext uri="{FF2B5EF4-FFF2-40B4-BE49-F238E27FC236}">
                <a16:creationId xmlns:a16="http://schemas.microsoft.com/office/drawing/2014/main" id="{4BB30BAC-4380-FB46-9ECE-FF9CB9FC15A1}"/>
              </a:ext>
            </a:extLst>
          </p:cNvPr>
          <p:cNvGraphicFramePr>
            <a:graphicFrameLocks noGrp="1"/>
          </p:cNvGraphicFramePr>
          <p:nvPr>
            <p:ph idx="1"/>
            <p:extLst>
              <p:ext uri="{D42A27DB-BD31-4B8C-83A1-F6EECF244321}">
                <p14:modId xmlns:p14="http://schemas.microsoft.com/office/powerpoint/2010/main" val="3840158505"/>
              </p:ext>
            </p:extLst>
          </p:nvPr>
        </p:nvGraphicFramePr>
        <p:xfrm>
          <a:off x="838200" y="1825625"/>
          <a:ext cx="10515600" cy="1112520"/>
        </p:xfrm>
        <a:graphic>
          <a:graphicData uri="http://schemas.openxmlformats.org/drawingml/2006/table">
            <a:tbl>
              <a:tblPr firstRow="1" bandRow="1">
                <a:tableStyleId>{0505E3EF-67EA-436B-97B2-0124C06EBD24}</a:tableStyleId>
              </a:tblPr>
              <a:tblGrid>
                <a:gridCol w="2628900">
                  <a:extLst>
                    <a:ext uri="{9D8B030D-6E8A-4147-A177-3AD203B41FA5}">
                      <a16:colId xmlns:a16="http://schemas.microsoft.com/office/drawing/2014/main" val="1027093333"/>
                    </a:ext>
                  </a:extLst>
                </a:gridCol>
                <a:gridCol w="2628900">
                  <a:extLst>
                    <a:ext uri="{9D8B030D-6E8A-4147-A177-3AD203B41FA5}">
                      <a16:colId xmlns:a16="http://schemas.microsoft.com/office/drawing/2014/main" val="874491429"/>
                    </a:ext>
                  </a:extLst>
                </a:gridCol>
                <a:gridCol w="2628900">
                  <a:extLst>
                    <a:ext uri="{9D8B030D-6E8A-4147-A177-3AD203B41FA5}">
                      <a16:colId xmlns:a16="http://schemas.microsoft.com/office/drawing/2014/main" val="1736454956"/>
                    </a:ext>
                  </a:extLst>
                </a:gridCol>
                <a:gridCol w="2628900">
                  <a:extLst>
                    <a:ext uri="{9D8B030D-6E8A-4147-A177-3AD203B41FA5}">
                      <a16:colId xmlns:a16="http://schemas.microsoft.com/office/drawing/2014/main" val="4255944310"/>
                    </a:ext>
                  </a:extLst>
                </a:gridCol>
              </a:tblGrid>
              <a:tr h="370840">
                <a:tc>
                  <a:txBody>
                    <a:bodyPr/>
                    <a:lstStyle/>
                    <a:p>
                      <a:endParaRPr lang="en-US" dirty="0"/>
                    </a:p>
                  </a:txBody>
                  <a:tcPr/>
                </a:tc>
                <a:tc>
                  <a:txBody>
                    <a:bodyPr/>
                    <a:lstStyle/>
                    <a:p>
                      <a:r>
                        <a:rPr lang="en-US" dirty="0"/>
                        <a:t>Alive</a:t>
                      </a:r>
                    </a:p>
                  </a:txBody>
                  <a:tcPr/>
                </a:tc>
                <a:tc>
                  <a:txBody>
                    <a:bodyPr/>
                    <a:lstStyle/>
                    <a:p>
                      <a:r>
                        <a:rPr lang="en-US" dirty="0"/>
                        <a:t>Dead</a:t>
                      </a:r>
                    </a:p>
                  </a:txBody>
                  <a:tcPr/>
                </a:tc>
                <a:tc>
                  <a:txBody>
                    <a:bodyPr/>
                    <a:lstStyle/>
                    <a:p>
                      <a:r>
                        <a:rPr lang="en-US" dirty="0"/>
                        <a:t>Total Colonies</a:t>
                      </a:r>
                    </a:p>
                  </a:txBody>
                  <a:tcPr/>
                </a:tc>
                <a:extLst>
                  <a:ext uri="{0D108BD9-81ED-4DB2-BD59-A6C34878D82A}">
                    <a16:rowId xmlns:a16="http://schemas.microsoft.com/office/drawing/2014/main" val="3317372890"/>
                  </a:ext>
                </a:extLst>
              </a:tr>
              <a:tr h="370840">
                <a:tc>
                  <a:txBody>
                    <a:bodyPr/>
                    <a:lstStyle/>
                    <a:p>
                      <a:r>
                        <a:rPr lang="en-US" b="1" dirty="0"/>
                        <a:t>Standard volvox media</a:t>
                      </a:r>
                    </a:p>
                  </a:txBody>
                  <a:tcPr/>
                </a:tc>
                <a:tc>
                  <a:txBody>
                    <a:bodyPr/>
                    <a:lstStyle/>
                    <a:p>
                      <a:r>
                        <a:rPr lang="en-US" dirty="0"/>
                        <a:t>272</a:t>
                      </a:r>
                    </a:p>
                  </a:txBody>
                  <a:tcPr/>
                </a:tc>
                <a:tc>
                  <a:txBody>
                    <a:bodyPr/>
                    <a:lstStyle/>
                    <a:p>
                      <a:r>
                        <a:rPr lang="en-US" dirty="0"/>
                        <a:t>0</a:t>
                      </a:r>
                    </a:p>
                  </a:txBody>
                  <a:tcPr/>
                </a:tc>
                <a:tc>
                  <a:txBody>
                    <a:bodyPr/>
                    <a:lstStyle/>
                    <a:p>
                      <a:r>
                        <a:rPr lang="en-US" dirty="0"/>
                        <a:t>272</a:t>
                      </a:r>
                    </a:p>
                  </a:txBody>
                  <a:tcPr/>
                </a:tc>
                <a:extLst>
                  <a:ext uri="{0D108BD9-81ED-4DB2-BD59-A6C34878D82A}">
                    <a16:rowId xmlns:a16="http://schemas.microsoft.com/office/drawing/2014/main" val="1738359237"/>
                  </a:ext>
                </a:extLst>
              </a:tr>
              <a:tr h="370840">
                <a:tc>
                  <a:txBody>
                    <a:bodyPr/>
                    <a:lstStyle/>
                    <a:p>
                      <a:r>
                        <a:rPr lang="en-US" b="1" dirty="0"/>
                        <a:t>Nitrogen deprivation</a:t>
                      </a:r>
                    </a:p>
                  </a:txBody>
                  <a:tcPr/>
                </a:tc>
                <a:tc>
                  <a:txBody>
                    <a:bodyPr/>
                    <a:lstStyle/>
                    <a:p>
                      <a:r>
                        <a:rPr lang="en-US" dirty="0"/>
                        <a:t>189</a:t>
                      </a:r>
                    </a:p>
                  </a:txBody>
                  <a:tcPr/>
                </a:tc>
                <a:tc>
                  <a:txBody>
                    <a:bodyPr/>
                    <a:lstStyle/>
                    <a:p>
                      <a:r>
                        <a:rPr lang="en-US" dirty="0"/>
                        <a:t>5</a:t>
                      </a:r>
                    </a:p>
                  </a:txBody>
                  <a:tcPr/>
                </a:tc>
                <a:tc>
                  <a:txBody>
                    <a:bodyPr/>
                    <a:lstStyle/>
                    <a:p>
                      <a:r>
                        <a:rPr lang="en-US" dirty="0"/>
                        <a:t>194</a:t>
                      </a:r>
                    </a:p>
                  </a:txBody>
                  <a:tcPr/>
                </a:tc>
                <a:extLst>
                  <a:ext uri="{0D108BD9-81ED-4DB2-BD59-A6C34878D82A}">
                    <a16:rowId xmlns:a16="http://schemas.microsoft.com/office/drawing/2014/main" val="1065299998"/>
                  </a:ext>
                </a:extLst>
              </a:tr>
            </a:tbl>
          </a:graphicData>
        </a:graphic>
      </p:graphicFrame>
      <p:sp>
        <p:nvSpPr>
          <p:cNvPr id="6" name="TextBox 5">
            <a:extLst>
              <a:ext uri="{FF2B5EF4-FFF2-40B4-BE49-F238E27FC236}">
                <a16:creationId xmlns:a16="http://schemas.microsoft.com/office/drawing/2014/main" id="{6AA28409-E44F-B94A-BA2F-5C46C0AC8D88}"/>
              </a:ext>
            </a:extLst>
          </p:cNvPr>
          <p:cNvSpPr txBox="1"/>
          <p:nvPr/>
        </p:nvSpPr>
        <p:spPr>
          <a:xfrm>
            <a:off x="319249" y="3036085"/>
            <a:ext cx="6273088" cy="830997"/>
          </a:xfrm>
          <a:prstGeom prst="rect">
            <a:avLst/>
          </a:prstGeom>
          <a:noFill/>
        </p:spPr>
        <p:txBody>
          <a:bodyPr wrap="square" rtlCol="0">
            <a:spAutoFit/>
          </a:bodyPr>
          <a:lstStyle/>
          <a:p>
            <a:r>
              <a:rPr lang="en-US" sz="2400" dirty="0"/>
              <a:t>Fisher’s exact probability test (two-tailed): </a:t>
            </a:r>
          </a:p>
          <a:p>
            <a:r>
              <a:rPr lang="en-US" sz="2400" dirty="0"/>
              <a:t>P-value = </a:t>
            </a:r>
            <a:r>
              <a:rPr lang="en-US" sz="2400" dirty="0">
                <a:solidFill>
                  <a:srgbClr val="FF0000"/>
                </a:solidFill>
              </a:rPr>
              <a:t>0.0121</a:t>
            </a:r>
          </a:p>
        </p:txBody>
      </p:sp>
      <p:pic>
        <p:nvPicPr>
          <p:cNvPr id="8" name="Picture 7">
            <a:extLst>
              <a:ext uri="{FF2B5EF4-FFF2-40B4-BE49-F238E27FC236}">
                <a16:creationId xmlns:a16="http://schemas.microsoft.com/office/drawing/2014/main" id="{2F78BC14-C9D2-2D4A-A5A1-B04F8F3DC486}"/>
              </a:ext>
            </a:extLst>
          </p:cNvPr>
          <p:cNvPicPr>
            <a:picLocks noChangeAspect="1"/>
          </p:cNvPicPr>
          <p:nvPr/>
        </p:nvPicPr>
        <p:blipFill>
          <a:blip r:embed="rId3"/>
          <a:stretch>
            <a:fillRect/>
          </a:stretch>
        </p:blipFill>
        <p:spPr>
          <a:xfrm>
            <a:off x="5108209" y="4563657"/>
            <a:ext cx="2968257" cy="1958594"/>
          </a:xfrm>
          <a:prstGeom prst="rect">
            <a:avLst/>
          </a:prstGeom>
        </p:spPr>
      </p:pic>
      <p:sp>
        <p:nvSpPr>
          <p:cNvPr id="9" name="TextBox 8">
            <a:extLst>
              <a:ext uri="{FF2B5EF4-FFF2-40B4-BE49-F238E27FC236}">
                <a16:creationId xmlns:a16="http://schemas.microsoft.com/office/drawing/2014/main" id="{40F2912F-586D-9D4C-A0DC-D52794E39CDF}"/>
              </a:ext>
            </a:extLst>
          </p:cNvPr>
          <p:cNvSpPr txBox="1"/>
          <p:nvPr/>
        </p:nvSpPr>
        <p:spPr>
          <a:xfrm>
            <a:off x="6148334" y="4202711"/>
            <a:ext cx="794000" cy="461665"/>
          </a:xfrm>
          <a:prstGeom prst="rect">
            <a:avLst/>
          </a:prstGeom>
          <a:noFill/>
        </p:spPr>
        <p:txBody>
          <a:bodyPr wrap="none" rtlCol="0">
            <a:spAutoFit/>
          </a:bodyPr>
          <a:lstStyle/>
          <a:p>
            <a:r>
              <a:rPr lang="en-US" sz="2400" dirty="0"/>
              <a:t>Alive</a:t>
            </a:r>
          </a:p>
        </p:txBody>
      </p:sp>
      <p:sp>
        <p:nvSpPr>
          <p:cNvPr id="11" name="TextBox 10">
            <a:extLst>
              <a:ext uri="{FF2B5EF4-FFF2-40B4-BE49-F238E27FC236}">
                <a16:creationId xmlns:a16="http://schemas.microsoft.com/office/drawing/2014/main" id="{A2DDC6B7-3534-064C-BAAF-810662486C69}"/>
              </a:ext>
            </a:extLst>
          </p:cNvPr>
          <p:cNvSpPr txBox="1"/>
          <p:nvPr/>
        </p:nvSpPr>
        <p:spPr>
          <a:xfrm>
            <a:off x="9770548" y="4150688"/>
            <a:ext cx="837089" cy="461665"/>
          </a:xfrm>
          <a:prstGeom prst="rect">
            <a:avLst/>
          </a:prstGeom>
          <a:noFill/>
        </p:spPr>
        <p:txBody>
          <a:bodyPr wrap="none" rtlCol="0">
            <a:spAutoFit/>
          </a:bodyPr>
          <a:lstStyle/>
          <a:p>
            <a:r>
              <a:rPr lang="en-US" sz="2400" dirty="0"/>
              <a:t>Dead</a:t>
            </a:r>
          </a:p>
        </p:txBody>
      </p:sp>
      <p:pic>
        <p:nvPicPr>
          <p:cNvPr id="12" name="Picture 11">
            <a:extLst>
              <a:ext uri="{FF2B5EF4-FFF2-40B4-BE49-F238E27FC236}">
                <a16:creationId xmlns:a16="http://schemas.microsoft.com/office/drawing/2014/main" id="{59C6C23A-2992-9844-AB3F-D85B40B49F3D}"/>
              </a:ext>
            </a:extLst>
          </p:cNvPr>
          <p:cNvPicPr>
            <a:picLocks noChangeAspect="1"/>
          </p:cNvPicPr>
          <p:nvPr/>
        </p:nvPicPr>
        <p:blipFill>
          <a:blip r:embed="rId4"/>
          <a:stretch>
            <a:fillRect/>
          </a:stretch>
        </p:blipFill>
        <p:spPr>
          <a:xfrm>
            <a:off x="8847952" y="4527277"/>
            <a:ext cx="2505848" cy="1958594"/>
          </a:xfrm>
          <a:prstGeom prst="rect">
            <a:avLst/>
          </a:prstGeom>
        </p:spPr>
      </p:pic>
      <p:graphicFrame>
        <p:nvGraphicFramePr>
          <p:cNvPr id="13" name="Chart 12">
            <a:extLst>
              <a:ext uri="{FF2B5EF4-FFF2-40B4-BE49-F238E27FC236}">
                <a16:creationId xmlns:a16="http://schemas.microsoft.com/office/drawing/2014/main" id="{CB463E1D-9ACC-4947-A82B-DC7ACB503A7C}"/>
              </a:ext>
            </a:extLst>
          </p:cNvPr>
          <p:cNvGraphicFramePr/>
          <p:nvPr>
            <p:extLst>
              <p:ext uri="{D42A27DB-BD31-4B8C-83A1-F6EECF244321}">
                <p14:modId xmlns:p14="http://schemas.microsoft.com/office/powerpoint/2010/main" val="2959382774"/>
              </p:ext>
            </p:extLst>
          </p:nvPr>
        </p:nvGraphicFramePr>
        <p:xfrm>
          <a:off x="313692" y="4335354"/>
          <a:ext cx="3775906" cy="261475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751217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12475</TotalTime>
  <Words>1086</Words>
  <Application>Microsoft Macintosh PowerPoint</Application>
  <PresentationFormat>Widescreen</PresentationFormat>
  <Paragraphs>253</Paragraphs>
  <Slides>19</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Changes in cellular survival in response to stress during the evolution of multicellularity</vt:lpstr>
      <vt:lpstr>Evolutionary individuals: the unit of selection</vt:lpstr>
      <vt:lpstr>Evolutionary transitions in individuality</vt:lpstr>
      <vt:lpstr>Research questions</vt:lpstr>
      <vt:lpstr>Hypotheses </vt:lpstr>
      <vt:lpstr>Methods: species</vt:lpstr>
      <vt:lpstr>Methods: experimental setup</vt:lpstr>
      <vt:lpstr>Methods cont.</vt:lpstr>
      <vt:lpstr>Results: Chlamydomonas reinhardtii </vt:lpstr>
      <vt:lpstr>Results: Gonium pectorale</vt:lpstr>
      <vt:lpstr>Results: Platydorina caudata </vt:lpstr>
      <vt:lpstr>Results: Volvox ferrisii</vt:lpstr>
      <vt:lpstr>Results</vt:lpstr>
      <vt:lpstr>Conclusions</vt:lpstr>
      <vt:lpstr>Acknowledgements</vt:lpstr>
      <vt:lpstr>The end…</vt:lpstr>
      <vt:lpstr>Evolutionary transitions in individuality</vt:lpstr>
      <vt:lpstr>Individuality criteria</vt:lpstr>
      <vt:lpstr>Volvocine algae ecology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Dinah Davison</dc:creator>
  <cp:lastModifiedBy>Cortez, Priscilla - (priscillacortez)</cp:lastModifiedBy>
  <cp:revision>162</cp:revision>
  <dcterms:created xsi:type="dcterms:W3CDTF">2017-04-20T20:38:07Z</dcterms:created>
  <dcterms:modified xsi:type="dcterms:W3CDTF">2019-04-01T21:02:54Z</dcterms:modified>
</cp:coreProperties>
</file>